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358" r:id="rId2"/>
    <p:sldId id="359"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98" userDrawn="1">
          <p15:clr>
            <a:srgbClr val="A4A3A4"/>
          </p15:clr>
        </p15:guide>
        <p15:guide id="2" pos="87" userDrawn="1">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47" autoAdjust="0"/>
  </p:normalViewPr>
  <p:slideViewPr>
    <p:cSldViewPr>
      <p:cViewPr varScale="1">
        <p:scale>
          <a:sx n="48" d="100"/>
          <a:sy n="48" d="100"/>
        </p:scale>
        <p:origin x="-2304" y="-90"/>
      </p:cViewPr>
      <p:guideLst>
        <p:guide orient="horz" pos="598"/>
        <p:guide pos="87"/>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2236" tIns="46118" rIns="92236" bIns="46118"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2236" tIns="46118" rIns="92236" bIns="46118"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2963" y="744538"/>
            <a:ext cx="2581275" cy="3729037"/>
          </a:xfrm>
        </p:spPr>
      </p:sp>
      <p:sp>
        <p:nvSpPr>
          <p:cNvPr id="3" name="ノート プレースホルダー 2"/>
          <p:cNvSpPr>
            <a:spLocks noGrp="1"/>
          </p:cNvSpPr>
          <p:nvPr>
            <p:ph type="body" idx="1"/>
          </p:nvPr>
        </p:nvSpPr>
        <p:spPr/>
        <p:txBody>
          <a:bodyPr/>
          <a:lstStyle/>
          <a:p>
            <a:pPr defTabSz="922355" eaLnBrk="0" fontAlgn="base" hangingPunct="0">
              <a:spcBef>
                <a:spcPct val="30000"/>
              </a:spcBef>
              <a:spcAft>
                <a:spcPct val="0"/>
              </a:spcAft>
              <a:defRPr/>
            </a:pPr>
            <a:r>
              <a:rPr kumimoji="1" lang="ja-JP" altLang="en-US" dirty="0" smtClean="0"/>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榊原工業（愛知）</a:t>
            </a:r>
            <a:r>
              <a:rPr kumimoji="1" lang="ja-JP" altLang="en-US" dirty="0" smtClean="0"/>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西光エンジニアリング（静岡）</a:t>
            </a:r>
            <a:r>
              <a:rPr kumimoji="1" lang="ja-JP" altLang="en-US" dirty="0" smtClean="0"/>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賀陽技研（岡山）</a:t>
            </a:r>
            <a:r>
              <a:rPr kumimoji="1" lang="ja-JP" altLang="en-US" dirty="0" smtClean="0"/>
              <a:t>）</a:t>
            </a:r>
            <a:endParaRPr kumimoji="1" lang="en-US" altLang="ja-JP" dirty="0" smtClean="0"/>
          </a:p>
          <a:p>
            <a:pPr defTabSz="922355" eaLnBrk="0" fontAlgn="base" hangingPunct="0">
              <a:spcBef>
                <a:spcPct val="30000"/>
              </a:spcBef>
              <a:spcAft>
                <a:spcPct val="0"/>
              </a:spcAft>
              <a:defRPr/>
            </a:pPr>
            <a:r>
              <a:rPr kumimoji="1" lang="ja-JP" altLang="en-US" dirty="0" smtClean="0"/>
              <a:t>（アトック（茨城））（</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丸田生花店（岐阜）</a:t>
            </a:r>
            <a:r>
              <a:rPr kumimoji="1" lang="ja-JP" altLang="en-US" dirty="0" smtClean="0"/>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白謙蒲鉾</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宮城</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BDC74DF-4A8B-4DC0-B020-305825FD0FAF}" type="slidenum">
              <a:rPr lang="en-US" altLang="ja-JP" smtClean="0"/>
              <a:pPr>
                <a:defRPr/>
              </a:pPr>
              <a:t>1</a:t>
            </a:fld>
            <a:endParaRPr lang="en-US" altLang="ja-JP" dirty="0"/>
          </a:p>
        </p:txBody>
      </p:sp>
    </p:spTree>
    <p:extLst>
      <p:ext uri="{BB962C8B-B14F-4D97-AF65-F5344CB8AC3E}">
        <p14:creationId xmlns:p14="http://schemas.microsoft.com/office/powerpoint/2010/main" val="125288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947215"/>
            <a:ext cx="5829300" cy="38350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2492"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028700" y="6721197"/>
            <a:ext cx="4800600" cy="25577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1662"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64689" y="2196694"/>
            <a:ext cx="5139685" cy="475836"/>
          </a:xfrm>
        </p:spPr>
        <p:txBody>
          <a:bodyPr wrap="square" anchor="t" anchorCtr="0">
            <a:spAutoFit/>
          </a:bodyPr>
          <a:lstStyle>
            <a:lvl1pPr algn="l">
              <a:defRPr lang="ja-JP" altLang="en-US" sz="2492"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88" y="431850"/>
            <a:ext cx="6580733" cy="348109"/>
          </a:xfrm>
        </p:spPr>
        <p:txBody>
          <a:bodyPr wrap="square">
            <a:spAutoFit/>
          </a:bodyPr>
          <a:lstStyle>
            <a:lvl1pPr algn="l">
              <a:defRPr lang="ja-JP" altLang="en-US" sz="1662"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39011" y="9113463"/>
            <a:ext cx="6505423" cy="111890"/>
          </a:xfrm>
          <a:noFill/>
        </p:spPr>
        <p:txBody>
          <a:bodyPr wrap="square" lIns="0" tIns="0" rIns="0" bIns="0">
            <a:spAutoFit/>
          </a:bodyPr>
          <a:lstStyle>
            <a:lvl1pPr marL="0" indent="0">
              <a:spcBef>
                <a:spcPts val="0"/>
              </a:spcBef>
              <a:spcAft>
                <a:spcPts val="0"/>
              </a:spcAft>
              <a:buNone/>
              <a:defRPr sz="72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39012" y="4484949"/>
            <a:ext cx="1285608" cy="213135"/>
          </a:xfrm>
          <a:noFill/>
        </p:spPr>
        <p:txBody>
          <a:bodyPr wrap="none" lIns="0" tIns="0" rIns="0" bIns="0">
            <a:spAutoFit/>
          </a:bodyPr>
          <a:lstStyle>
            <a:lvl1pPr marL="0" indent="0">
              <a:spcBef>
                <a:spcPts val="0"/>
              </a:spcBef>
              <a:spcAft>
                <a:spcPts val="0"/>
              </a:spcAft>
              <a:buNone/>
              <a:defRPr sz="1385">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38789" y="5444537"/>
            <a:ext cx="900888"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38788" y="6305151"/>
            <a:ext cx="761427" cy="111890"/>
          </a:xfrm>
          <a:noFill/>
        </p:spPr>
        <p:txBody>
          <a:bodyPr wrap="none" lIns="0" tIns="0" rIns="0" bIns="0">
            <a:spAutoFit/>
          </a:bodyPr>
          <a:lstStyle>
            <a:lvl1pPr marL="0" indent="0">
              <a:spcBef>
                <a:spcPts val="0"/>
              </a:spcBef>
              <a:spcAft>
                <a:spcPts val="0"/>
              </a:spcAft>
              <a:buNone/>
              <a:defRPr sz="72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38479" y="1104573"/>
            <a:ext cx="6581042" cy="431245"/>
          </a:xfrm>
          <a:solidFill>
            <a:srgbClr val="99D6EC"/>
          </a:solidFill>
          <a:ln>
            <a:noFill/>
          </a:ln>
        </p:spPr>
        <p:txBody>
          <a:bodyPr vert="horz" wrap="square" lIns="216000" tIns="108000" rIns="216000" bIns="108000" rtlCol="0" anchor="t" anchorCtr="0">
            <a:spAutoFit/>
          </a:bodyPr>
          <a:lstStyle>
            <a:lvl1pPr>
              <a:defRPr lang="ja-JP" altLang="en-US" sz="1385" dirty="0">
                <a:latin typeface="Meiryo UI" panose="020B0604030504040204" pitchFamily="50" charset="-128"/>
                <a:ea typeface="Meiryo UI" panose="020B0604030504040204" pitchFamily="50" charset="-128"/>
                <a:cs typeface="Meiryo UI" panose="020B0604030504040204" pitchFamily="50" charset="-128"/>
              </a:defRPr>
            </a:lvl1pPr>
          </a:lstStyle>
          <a:p>
            <a:pPr marL="178042" lvl="0" indent="-178042">
              <a:spcBef>
                <a:spcPts val="415"/>
              </a:spcBef>
              <a:spcAft>
                <a:spcPts val="415"/>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38479" y="396700"/>
            <a:ext cx="6555807" cy="552626"/>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38479" y="1156579"/>
            <a:ext cx="6555807" cy="897463"/>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7404" y="9418154"/>
            <a:ext cx="1600200" cy="527403"/>
          </a:xfrm>
          <a:prstGeom prst="rect">
            <a:avLst/>
          </a:prstGeom>
        </p:spPr>
        <p:txBody>
          <a:bodyPr vert="horz" lIns="91440" tIns="45720" rIns="91440" bIns="45720" rtlCol="0" anchor="ctr"/>
          <a:lstStyle>
            <a:lvl1pPr algn="l">
              <a:defRPr sz="831">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2019/3/22</a:t>
            </a:fld>
            <a:endParaRPr lang="ja-JP" altLang="en-US" dirty="0"/>
          </a:p>
        </p:txBody>
      </p:sp>
      <p:sp>
        <p:nvSpPr>
          <p:cNvPr id="5" name="フッター プレースホルダー 4"/>
          <p:cNvSpPr>
            <a:spLocks noGrp="1"/>
          </p:cNvSpPr>
          <p:nvPr>
            <p:ph type="ftr" sz="quarter" idx="3"/>
          </p:nvPr>
        </p:nvSpPr>
        <p:spPr>
          <a:xfrm>
            <a:off x="2348880" y="9425499"/>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65204" y="9425499"/>
            <a:ext cx="1600200" cy="527403"/>
          </a:xfrm>
          <a:prstGeom prst="rect">
            <a:avLst/>
          </a:prstGeom>
        </p:spPr>
        <p:txBody>
          <a:bodyPr vert="horz" lIns="91440" tIns="45720" rIns="91440" bIns="45720" rtlCol="0" anchor="ctr"/>
          <a:lstStyle>
            <a:lvl1pPr algn="r">
              <a:defRPr sz="96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633039" rtl="0" eaLnBrk="1" latinLnBrk="0" hangingPunct="1">
        <a:spcBef>
          <a:spcPct val="0"/>
        </a:spcBef>
        <a:buNone/>
        <a:defRPr kumimoji="1" sz="1662"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37390" indent="-237390" algn="l" defTabSz="633039" rtl="0" eaLnBrk="1" latinLnBrk="0" hangingPunct="1">
        <a:spcBef>
          <a:spcPts val="415"/>
        </a:spcBef>
        <a:spcAft>
          <a:spcPts val="415"/>
        </a:spcAft>
        <a:buClr>
          <a:srgbClr val="002060"/>
        </a:buClr>
        <a:buFont typeface="Wingdings" panose="05000000000000000000" pitchFamily="2" charset="2"/>
        <a:buChar char="l"/>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14344" indent="-197825" algn="l" defTabSz="633039" rtl="0" eaLnBrk="1" latinLnBrk="0" hangingPunct="1">
        <a:spcBef>
          <a:spcPts val="415"/>
        </a:spcBef>
        <a:spcAft>
          <a:spcPts val="415"/>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791299" indent="-158260" algn="l" defTabSz="633039" rtl="0" eaLnBrk="1" latinLnBrk="0" hangingPunct="1">
        <a:spcBef>
          <a:spcPts val="415"/>
        </a:spcBef>
        <a:spcAft>
          <a:spcPts val="415"/>
        </a:spcAft>
        <a:buFont typeface="Arial" pitchFamily="34" charset="0"/>
        <a:buChar char="•"/>
        <a:defRPr kumimoji="1" sz="72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107818" indent="-158260" algn="l" defTabSz="633039" rtl="0" eaLnBrk="1" latinLnBrk="0" hangingPunct="1">
        <a:spcBef>
          <a:spcPct val="20000"/>
        </a:spcBef>
        <a:buFont typeface="Arial" pitchFamily="34" charset="0"/>
        <a:buChar char="–"/>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424338" indent="-158260" algn="l" defTabSz="633039" rtl="0" eaLnBrk="1" latinLnBrk="0" hangingPunct="1">
        <a:spcBef>
          <a:spcPct val="20000"/>
        </a:spcBef>
        <a:buFont typeface="Arial" pitchFamily="34" charset="0"/>
        <a:buChar char="»"/>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740858"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37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89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16"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116632" y="6374617"/>
            <a:ext cx="6624736" cy="2566869"/>
          </a:xfrm>
          <a:prstGeom prst="rect">
            <a:avLst/>
          </a:prstGeom>
          <a:solidFill>
            <a:srgbClr val="92D050">
              <a:alpha val="30000"/>
            </a:srgbClr>
          </a:solidFill>
          <a:ln w="44450">
            <a:solidFill>
              <a:srgbClr val="00B050"/>
            </a:solid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7" name="正方形/長方形 6"/>
          <p:cNvSpPr/>
          <p:nvPr/>
        </p:nvSpPr>
        <p:spPr bwMode="auto">
          <a:xfrm>
            <a:off x="116632" y="9097467"/>
            <a:ext cx="6624736" cy="704528"/>
          </a:xfrm>
          <a:prstGeom prst="rect">
            <a:avLst/>
          </a:prstGeom>
          <a:noFill/>
          <a:ln w="9525">
            <a:solidFill>
              <a:schemeClr val="tx1"/>
            </a:solidFill>
            <a:miter lim="800000"/>
            <a:headEnd/>
            <a:tailEnd/>
          </a:ln>
          <a:effectLst/>
          <a:extLst/>
        </p:spPr>
        <p:txBody>
          <a:bodyPr wrap="none" rtlCol="0" anchor="ctr"/>
          <a:lstStyle/>
          <a:p>
            <a:pPr algn="l"/>
            <a:r>
              <a:rPr kumimoji="0" lang="ja-JP" altLang="en-US" sz="1300" dirty="0" smtClean="0">
                <a:latin typeface="Meiryo UI" panose="020B0604030504040204" pitchFamily="50" charset="-128"/>
                <a:ea typeface="Meiryo UI" panose="020B0604030504040204" pitchFamily="50" charset="-128"/>
              </a:rPr>
              <a:t>防災・減災対策に関する国のアンケート調査</a:t>
            </a:r>
            <a:r>
              <a:rPr kumimoji="0" lang="en-US" altLang="ja-JP" sz="1300" dirty="0" smtClean="0">
                <a:latin typeface="Meiryo UI" panose="020B0604030504040204" pitchFamily="50" charset="-128"/>
                <a:ea typeface="Meiryo UI" panose="020B0604030504040204" pitchFamily="50" charset="-128"/>
              </a:rPr>
              <a:t>(</a:t>
            </a:r>
            <a:r>
              <a:rPr kumimoji="0" lang="ja-JP" altLang="en-US" sz="1300" dirty="0" smtClean="0">
                <a:latin typeface="Meiryo UI" panose="020B0604030504040204" pitchFamily="50" charset="-128"/>
                <a:ea typeface="Meiryo UI" panose="020B0604030504040204" pitchFamily="50" charset="-128"/>
              </a:rPr>
              <a:t>平成</a:t>
            </a:r>
            <a:r>
              <a:rPr kumimoji="0" lang="en-US" altLang="ja-JP" sz="1300" dirty="0">
                <a:latin typeface="Meiryo UI" panose="020B0604030504040204" pitchFamily="50" charset="-128"/>
                <a:ea typeface="Meiryo UI" panose="020B0604030504040204" pitchFamily="50" charset="-128"/>
              </a:rPr>
              <a:t>31</a:t>
            </a:r>
            <a:r>
              <a:rPr kumimoji="0" lang="ja-JP" altLang="en-US" sz="1300" dirty="0" smtClean="0">
                <a:latin typeface="Meiryo UI" panose="020B0604030504040204" pitchFamily="50" charset="-128"/>
                <a:ea typeface="Meiryo UI" panose="020B0604030504040204" pitchFamily="50" charset="-128"/>
              </a:rPr>
              <a:t>年</a:t>
            </a:r>
            <a:r>
              <a:rPr kumimoji="0" lang="en-US" altLang="ja-JP" sz="1300" dirty="0">
                <a:latin typeface="Meiryo UI" panose="020B0604030504040204" pitchFamily="50" charset="-128"/>
                <a:ea typeface="Meiryo UI" panose="020B0604030504040204" pitchFamily="50" charset="-128"/>
              </a:rPr>
              <a:t>3</a:t>
            </a:r>
            <a:r>
              <a:rPr kumimoji="0" lang="ja-JP" altLang="en-US" sz="1300" dirty="0" smtClean="0">
                <a:latin typeface="Meiryo UI" panose="020B0604030504040204" pitchFamily="50" charset="-128"/>
                <a:ea typeface="Meiryo UI" panose="020B0604030504040204" pitchFamily="50" charset="-128"/>
              </a:rPr>
              <a:t>月末迄</a:t>
            </a:r>
            <a:r>
              <a:rPr kumimoji="0" lang="en-US" altLang="ja-JP" sz="1300" dirty="0" smtClean="0">
                <a:latin typeface="Meiryo UI" panose="020B0604030504040204" pitchFamily="50" charset="-128"/>
                <a:ea typeface="Meiryo UI" panose="020B0604030504040204" pitchFamily="50" charset="-128"/>
              </a:rPr>
              <a:t>)</a:t>
            </a:r>
            <a:r>
              <a:rPr kumimoji="0" lang="ja-JP" altLang="en-US" sz="1300" dirty="0" smtClean="0">
                <a:latin typeface="Meiryo UI" panose="020B0604030504040204" pitchFamily="50" charset="-128"/>
                <a:ea typeface="Meiryo UI" panose="020B0604030504040204" pitchFamily="50" charset="-128"/>
              </a:rPr>
              <a:t>にご協力ください</a:t>
            </a:r>
            <a:r>
              <a:rPr kumimoji="0" lang="ja-JP" altLang="en-US" sz="1400" dirty="0" smtClean="0">
                <a:latin typeface="Meiryo UI" panose="020B0604030504040204" pitchFamily="50" charset="-128"/>
                <a:ea typeface="Meiryo UI" panose="020B0604030504040204" pitchFamily="50" charset="-128"/>
              </a:rPr>
              <a:t>。</a:t>
            </a:r>
            <a:endParaRPr kumimoji="0" lang="en-US" altLang="ja-JP" sz="1400" dirty="0" smtClean="0">
              <a:latin typeface="Meiryo UI" panose="020B0604030504040204" pitchFamily="50" charset="-128"/>
              <a:ea typeface="Meiryo UI" panose="020B0604030504040204" pitchFamily="50" charset="-128"/>
            </a:endParaRPr>
          </a:p>
          <a:p>
            <a:r>
              <a:rPr kumimoji="0" lang="en-US" altLang="ja-JP" sz="1100" dirty="0">
                <a:latin typeface="Meiryo UI" panose="020B0604030504040204" pitchFamily="50" charset="-128"/>
                <a:ea typeface="Meiryo UI" panose="020B0604030504040204" pitchFamily="50" charset="-128"/>
              </a:rPr>
              <a:t>https://mm-enquete-cnt.meti.go.jp/form/pub/keieiantei/kigyou_bousai_gensai</a:t>
            </a:r>
            <a:endParaRPr kumimoji="0" lang="ja-JP" altLang="en-US" sz="1100" dirty="0" smtClean="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68537" y="1155925"/>
            <a:ext cx="6299117" cy="1661993"/>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経済産業省は、中小企業・小規模事業者の災害対応力を向上させるため、法律を改正し、</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防災・減災に関する実施計画（事業継続力強化計画等）を認定する制度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を立ち上げる予定です。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取組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に参加される認定事業者は、以下の</a:t>
            </a:r>
            <a:r>
              <a:rPr lang="ja-JP" altLang="en-US" dirty="0">
                <a:latin typeface="Meiryo UI" panose="020B0604030504040204" pitchFamily="50" charset="-128"/>
                <a:ea typeface="Meiryo UI" panose="020B0604030504040204" pitchFamily="50" charset="-128"/>
                <a:cs typeface="Meiryo UI" panose="020B0604030504040204" pitchFamily="50" charset="-128"/>
              </a:rPr>
              <a:t>応援</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をご活用いただくことができます。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法律が制定された場合、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の応援策を実施します。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bwMode="auto">
          <a:xfrm>
            <a:off x="157479" y="701226"/>
            <a:ext cx="1114450" cy="424029"/>
          </a:xfrm>
          <a:prstGeom prst="roundRect">
            <a:avLst/>
          </a:prstGeom>
          <a:solidFill>
            <a:srgbClr val="00B050"/>
          </a:solidFill>
          <a:ln w="9525">
            <a:solidFill>
              <a:srgbClr val="B2B2B2"/>
            </a:solidFill>
            <a:miter lim="800000"/>
            <a:headEnd/>
            <a:tailEnd/>
          </a:ln>
          <a:effectLs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0" lang="ja-JP" altLang="en-US" sz="1800" b="1" dirty="0" smtClean="0">
                <a:solidFill>
                  <a:schemeClr val="bg1"/>
                </a:solidFill>
                <a:latin typeface="Meiryo UI" panose="020B0604030504040204" pitchFamily="50" charset="-128"/>
                <a:ea typeface="Meiryo UI" panose="020B0604030504040204" pitchFamily="50" charset="-128"/>
              </a:rPr>
              <a:t>概　要</a:t>
            </a:r>
          </a:p>
        </p:txBody>
      </p:sp>
      <p:sp>
        <p:nvSpPr>
          <p:cNvPr id="11" name="正方形/長方形 10"/>
          <p:cNvSpPr/>
          <p:nvPr/>
        </p:nvSpPr>
        <p:spPr bwMode="auto">
          <a:xfrm>
            <a:off x="116632" y="3044691"/>
            <a:ext cx="6624736" cy="2958466"/>
          </a:xfrm>
          <a:prstGeom prst="rect">
            <a:avLst/>
          </a:prstGeom>
          <a:solidFill>
            <a:srgbClr val="00B0F0">
              <a:alpha val="10000"/>
            </a:srgbClr>
          </a:solidFill>
          <a:ln w="44450">
            <a:solidFill>
              <a:srgbClr val="00B0F0"/>
            </a:solid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14" name="角丸四角形 13"/>
          <p:cNvSpPr/>
          <p:nvPr/>
        </p:nvSpPr>
        <p:spPr bwMode="auto">
          <a:xfrm>
            <a:off x="221050" y="2864768"/>
            <a:ext cx="2991926" cy="424029"/>
          </a:xfrm>
          <a:prstGeom prst="roundRect">
            <a:avLst/>
          </a:prstGeom>
          <a:solidFill>
            <a:srgbClr val="0070C0"/>
          </a:solidFill>
          <a:ln w="9525">
            <a:solidFill>
              <a:srgbClr val="0070C0"/>
            </a:solidFill>
            <a:miter lim="800000"/>
            <a:headEnd/>
            <a:tailEnd/>
          </a:ln>
          <a:effectLs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0" lang="ja-JP" altLang="en-US" b="1" dirty="0" smtClean="0">
                <a:solidFill>
                  <a:schemeClr val="bg1"/>
                </a:solidFill>
                <a:latin typeface="Meiryo UI" panose="020B0604030504040204" pitchFamily="50" charset="-128"/>
                <a:ea typeface="Meiryo UI" panose="020B0604030504040204" pitchFamily="50" charset="-128"/>
              </a:rPr>
              <a:t>計画策定に係る</a:t>
            </a:r>
            <a:r>
              <a:rPr kumimoji="0" lang="ja-JP" altLang="en-US" b="1" dirty="0">
                <a:solidFill>
                  <a:schemeClr val="bg1"/>
                </a:solidFill>
                <a:latin typeface="Meiryo UI" panose="020B0604030504040204" pitchFamily="50" charset="-128"/>
                <a:ea typeface="Meiryo UI" panose="020B0604030504040204" pitchFamily="50" charset="-128"/>
              </a:rPr>
              <a:t>応援</a:t>
            </a:r>
            <a:r>
              <a:rPr kumimoji="0" lang="ja-JP" altLang="en-US" b="1" dirty="0" smtClean="0">
                <a:solidFill>
                  <a:schemeClr val="bg1"/>
                </a:solidFill>
                <a:latin typeface="Meiryo UI" panose="020B0604030504040204" pitchFamily="50" charset="-128"/>
                <a:ea typeface="Meiryo UI" panose="020B0604030504040204" pitchFamily="50" charset="-128"/>
              </a:rPr>
              <a:t>策</a:t>
            </a:r>
            <a:endParaRPr kumimoji="0" lang="ja-JP" altLang="en-US" sz="1800" b="1" dirty="0" smtClean="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bwMode="auto">
          <a:xfrm>
            <a:off x="216513" y="6249144"/>
            <a:ext cx="3311971" cy="424029"/>
          </a:xfrm>
          <a:prstGeom prst="roundRect">
            <a:avLst/>
          </a:prstGeom>
          <a:solidFill>
            <a:srgbClr val="00B050"/>
          </a:solidFill>
          <a:ln w="9525">
            <a:solidFill>
              <a:srgbClr val="B2B2B2"/>
            </a:solidFill>
            <a:miter lim="800000"/>
            <a:headEnd/>
            <a:tailEnd/>
          </a:ln>
          <a:effectLs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0" lang="ja-JP" altLang="en-US" sz="1800" b="1" dirty="0" smtClean="0">
                <a:solidFill>
                  <a:schemeClr val="bg1"/>
                </a:solidFill>
                <a:latin typeface="Meiryo UI" panose="020B0604030504040204" pitchFamily="50" charset="-128"/>
                <a:ea typeface="Meiryo UI" panose="020B0604030504040204" pitchFamily="50" charset="-128"/>
              </a:rPr>
              <a:t>計画認定を受けた者への</a:t>
            </a:r>
            <a:r>
              <a:rPr kumimoji="0" lang="ja-JP" altLang="en-US" b="1" dirty="0">
                <a:solidFill>
                  <a:schemeClr val="bg1"/>
                </a:solidFill>
                <a:latin typeface="Meiryo UI" panose="020B0604030504040204" pitchFamily="50" charset="-128"/>
                <a:ea typeface="Meiryo UI" panose="020B0604030504040204" pitchFamily="50" charset="-128"/>
              </a:rPr>
              <a:t>応援</a:t>
            </a:r>
            <a:r>
              <a:rPr kumimoji="0" lang="ja-JP" altLang="en-US" sz="1800" b="1" dirty="0" smtClean="0">
                <a:solidFill>
                  <a:schemeClr val="bg1"/>
                </a:solidFill>
                <a:latin typeface="Meiryo UI" panose="020B0604030504040204" pitchFamily="50" charset="-128"/>
                <a:ea typeface="Meiryo UI" panose="020B0604030504040204" pitchFamily="50" charset="-128"/>
              </a:rPr>
              <a:t>策</a:t>
            </a:r>
          </a:p>
        </p:txBody>
      </p:sp>
      <p:sp>
        <p:nvSpPr>
          <p:cNvPr id="17" name="テキスト ボックス 16"/>
          <p:cNvSpPr txBox="1"/>
          <p:nvPr/>
        </p:nvSpPr>
        <p:spPr>
          <a:xfrm>
            <a:off x="206604" y="6673173"/>
            <a:ext cx="6534764" cy="2308324"/>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①防災・減災設備への税制優遇</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自家発、制振・免震ラック、止水板など、災害時に役立つ設備等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を導入時に税制優遇（特別償却（２０％））</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②補助金の優先採択</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補助金採択時に優遇（対象補助金、支援内容は検討中）</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信用保証枠の追加</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④</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低利融資</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日本政策金融公庫が計画に必要な設備資金等について低利融資を実施</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26157" y="3255753"/>
            <a:ext cx="6731843" cy="1661993"/>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①計画策定に向けたワークショップの開催</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支援対象：事業継続力計画の策定を検討している者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支援内容：ワークショップを開催し、計画の策定方法について、専門家が講義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を行い、簡易な計画作りのノウハウを紹介します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実施時期：平成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年度夏以降（全国４７都道府県で開催）</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16633" y="4753522"/>
            <a:ext cx="6840760" cy="1138773"/>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②計画策定に係る専門家によるハンズオン支援</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支援対象：事業継続力強化計画（または連携</a:t>
            </a:r>
            <a:r>
              <a:rPr lang="ja-JP" altLang="en-US" sz="1600" smtClean="0">
                <a:latin typeface="Meiryo UI" panose="020B0604030504040204" pitchFamily="50" charset="-128"/>
                <a:ea typeface="Meiryo UI" panose="020B0604030504040204" pitchFamily="50" charset="-128"/>
                <a:cs typeface="Meiryo UI" panose="020B0604030504040204" pitchFamily="50" charset="-128"/>
              </a:rPr>
              <a:t>計画）を策定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支援内容：専門家を派遣し、計画策定を支援（全額国負担）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実施時期：平成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年度夏以降（同年春に公募予定）</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Picture 9" descr="logo"/>
          <p:cNvPicPr>
            <a:picLocks noChangeAspect="1" noChangeArrowheads="1"/>
          </p:cNvPicPr>
          <p:nvPr/>
        </p:nvPicPr>
        <p:blipFill>
          <a:blip r:embed="rId2" cstate="print"/>
          <a:srcRect/>
          <a:stretch>
            <a:fillRect/>
          </a:stretch>
        </p:blipFill>
        <p:spPr bwMode="auto">
          <a:xfrm>
            <a:off x="0" y="-15552"/>
            <a:ext cx="1112044" cy="513003"/>
          </a:xfrm>
          <a:prstGeom prst="rect">
            <a:avLst/>
          </a:prstGeom>
          <a:noFill/>
          <a:ln w="9525">
            <a:noFill/>
            <a:miter lim="800000"/>
            <a:headEnd/>
            <a:tailEnd/>
          </a:ln>
        </p:spPr>
      </p:pic>
      <p:sp>
        <p:nvSpPr>
          <p:cNvPr id="2" name="タイトル 1"/>
          <p:cNvSpPr>
            <a:spLocks noGrp="1"/>
          </p:cNvSpPr>
          <p:nvPr>
            <p:ph type="ctrTitle"/>
          </p:nvPr>
        </p:nvSpPr>
        <p:spPr>
          <a:xfrm>
            <a:off x="768052" y="416496"/>
            <a:ext cx="5829300" cy="383503"/>
          </a:xfrm>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中小企業の災害への備えを</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応援</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 name="図 8"/>
          <p:cNvPicPr>
            <a:picLocks noChangeAspect="1"/>
          </p:cNvPicPr>
          <p:nvPr/>
        </p:nvPicPr>
        <p:blipFill>
          <a:blip r:embed="rId3"/>
          <a:stretch>
            <a:fillRect/>
          </a:stretch>
        </p:blipFill>
        <p:spPr>
          <a:xfrm>
            <a:off x="6037650" y="9157653"/>
            <a:ext cx="644660" cy="644342"/>
          </a:xfrm>
          <a:prstGeom prst="rect">
            <a:avLst/>
          </a:prstGeom>
        </p:spPr>
      </p:pic>
      <p:sp>
        <p:nvSpPr>
          <p:cNvPr id="3" name="テキスト ボックス 2"/>
          <p:cNvSpPr txBox="1"/>
          <p:nvPr/>
        </p:nvSpPr>
        <p:spPr>
          <a:xfrm>
            <a:off x="5373216" y="0"/>
            <a:ext cx="1368152" cy="369332"/>
          </a:xfrm>
          <a:prstGeom prst="rect">
            <a:avLst/>
          </a:prstGeom>
          <a:noFill/>
        </p:spPr>
        <p:txBody>
          <a:bodyPr wrap="square" rtlCol="0">
            <a:spAutoFit/>
          </a:bodyPr>
          <a:lstStyle/>
          <a:p>
            <a:pPr algn="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（別添１）</a:t>
            </a:r>
          </a:p>
        </p:txBody>
      </p:sp>
    </p:spTree>
    <p:extLst>
      <p:ext uri="{BB962C8B-B14F-4D97-AF65-F5344CB8AC3E}">
        <p14:creationId xmlns:p14="http://schemas.microsoft.com/office/powerpoint/2010/main" val="2898958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5684" y="3497396"/>
            <a:ext cx="5083443" cy="369332"/>
          </a:xfrm>
          <a:prstGeom prst="rect">
            <a:avLst/>
          </a:prstGeom>
          <a:noFill/>
        </p:spPr>
        <p:txBody>
          <a:bodyPr wrap="none" rtlCol="0">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参考①</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中小企業等における事前対策の取組事例</a:t>
            </a:r>
            <a:endPar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0" y="7808794"/>
            <a:ext cx="5575565" cy="369332"/>
          </a:xfrm>
          <a:prstGeom prst="rect">
            <a:avLst/>
          </a:prstGeom>
          <a:noFill/>
        </p:spPr>
        <p:txBody>
          <a:bodyPr wrap="none" rtlCol="0">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参考②</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複数の事業者が連携した事前対策の取組事例</a:t>
            </a:r>
            <a:endPar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タイトル 1"/>
          <p:cNvSpPr txBox="1">
            <a:spLocks/>
          </p:cNvSpPr>
          <p:nvPr/>
        </p:nvSpPr>
        <p:spPr>
          <a:xfrm>
            <a:off x="1455496" y="29270"/>
            <a:ext cx="4521932" cy="369332"/>
          </a:xfrm>
          <a:prstGeom prst="rect">
            <a:avLst/>
          </a:prstGeom>
        </p:spPr>
        <p:txBody>
          <a:bodyPr vert="horz" wrap="square" lIns="91440" tIns="45720" rIns="91440" bIns="45720" rtlCol="0" anchor="ctr">
            <a:spAutoFit/>
          </a:bodyPr>
          <a:lstStyle>
            <a:lvl1pPr algn="l" defTabSz="633039" rtl="0" eaLnBrk="1" latinLnBrk="0" hangingPunct="1">
              <a:spcBef>
                <a:spcPct val="0"/>
              </a:spcBef>
              <a:buNone/>
              <a:defRPr kumimoji="1" lang="ja-JP" altLang="en-US" sz="1662"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事業継続力計画（検討中）について</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bwMode="auto">
          <a:xfrm>
            <a:off x="132839" y="542420"/>
            <a:ext cx="6624736" cy="2883587"/>
          </a:xfrm>
          <a:prstGeom prst="rect">
            <a:avLst/>
          </a:prstGeom>
          <a:solidFill>
            <a:schemeClr val="accent6">
              <a:lumMod val="75000"/>
              <a:alpha val="10000"/>
            </a:schemeClr>
          </a:solidFill>
          <a:ln w="44450">
            <a:solidFill>
              <a:schemeClr val="accent6">
                <a:lumMod val="75000"/>
              </a:schemeClr>
            </a:solid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60" name="角丸四角形 59"/>
          <p:cNvSpPr/>
          <p:nvPr/>
        </p:nvSpPr>
        <p:spPr bwMode="auto">
          <a:xfrm>
            <a:off x="242492" y="339503"/>
            <a:ext cx="1458316" cy="424029"/>
          </a:xfrm>
          <a:prstGeom prst="roundRect">
            <a:avLst/>
          </a:prstGeom>
          <a:solidFill>
            <a:schemeClr val="accent6">
              <a:lumMod val="75000"/>
            </a:schemeClr>
          </a:solidFill>
          <a:ln w="9525">
            <a:solidFill>
              <a:srgbClr val="0070C0"/>
            </a:solidFill>
            <a:miter lim="800000"/>
            <a:headEnd/>
            <a:tailEnd/>
          </a:ln>
          <a:effectLs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0" lang="ja-JP" altLang="en-US" b="1" dirty="0" smtClean="0">
                <a:solidFill>
                  <a:schemeClr val="bg1"/>
                </a:solidFill>
                <a:latin typeface="Meiryo UI" panose="020B0604030504040204" pitchFamily="50" charset="-128"/>
                <a:ea typeface="Meiryo UI" panose="020B0604030504040204" pitchFamily="50" charset="-128"/>
              </a:rPr>
              <a:t>計画概要</a:t>
            </a:r>
            <a:endParaRPr kumimoji="0" lang="ja-JP" altLang="en-US" sz="1800" b="1" dirty="0" smtClean="0">
              <a:solidFill>
                <a:schemeClr val="bg1"/>
              </a:solidFill>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132839" y="801565"/>
            <a:ext cx="6680365" cy="2585323"/>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自社が影響を受ける可能性がある自然災害を認識し、災害への備え（事前対策）に関する実行計画をとりまとめる。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＜計画に記載する取組の一例＞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事前対策を講ずるための社内体制の整備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災害発生時の安否確認、被害状況把握、取引先への連絡方法</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防災等に必要な設備導入（自家発、制振免震装置、止水板等）</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運転資金の確保、建屋・設備被害への損害保険の加入</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同業他社との代替</a:t>
            </a:r>
            <a:r>
              <a:rPr lang="ja-JP" altLang="en-US" dirty="0">
                <a:latin typeface="Meiryo UI" panose="020B0604030504040204" pitchFamily="50" charset="-128"/>
                <a:ea typeface="Meiryo UI" panose="020B0604030504040204" pitchFamily="50" charset="-128"/>
                <a:cs typeface="Meiryo UI" panose="020B0604030504040204" pitchFamily="50" charset="-128"/>
              </a:rPr>
              <a:t>生産</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や人員</a:t>
            </a:r>
            <a:r>
              <a:rPr lang="ja-JP" altLang="en-US" dirty="0">
                <a:latin typeface="Meiryo UI" panose="020B0604030504040204" pitchFamily="50" charset="-128"/>
                <a:ea typeface="Meiryo UI" panose="020B0604030504040204" pitchFamily="50" charset="-128"/>
                <a:cs typeface="Meiryo UI" panose="020B0604030504040204" pitchFamily="50" charset="-128"/>
              </a:rPr>
              <a:t>・機材</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応援に関する取り決め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従業員に対する教育・訓練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80461" y="8193065"/>
            <a:ext cx="6768569" cy="1650185"/>
            <a:chOff x="9386" y="1280592"/>
            <a:chExt cx="6768569" cy="1650185"/>
          </a:xfrm>
        </p:grpSpPr>
        <p:sp>
          <p:nvSpPr>
            <p:cNvPr id="63" name="テキスト ボックス 62"/>
            <p:cNvSpPr txBox="1"/>
            <p:nvPr/>
          </p:nvSpPr>
          <p:spPr>
            <a:xfrm>
              <a:off x="9386" y="1280592"/>
              <a:ext cx="2161478" cy="284052"/>
            </a:xfrm>
            <a:prstGeom prst="rect">
              <a:avLst/>
            </a:prstGeom>
            <a:solidFill>
              <a:schemeClr val="accent6"/>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246"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複数の組合間の協力</a:t>
              </a:r>
              <a:endParaRPr lang="en-US" altLang="ja-JP" sz="1246"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bwMode="auto">
            <a:xfrm>
              <a:off x="33961" y="1601501"/>
              <a:ext cx="2136904" cy="1307923"/>
            </a:xfrm>
            <a:prstGeom prst="rect">
              <a:avLst/>
            </a:prstGeom>
            <a:noFill/>
            <a:ln w="34925">
              <a:solidFill>
                <a:srgbClr val="00B050"/>
              </a:solidFill>
              <a:miter lim="800000"/>
              <a:headEnd/>
              <a:tailEnd/>
            </a:ln>
            <a:effectLst/>
            <a:extLst/>
          </p:spPr>
          <p:txBody>
            <a:bodyPr wrap="none" rtlCol="0" anchor="ctr"/>
            <a:lstStyle/>
            <a:p>
              <a:pPr algn="l"/>
              <a:endParaRPr kumimoji="0" lang="ja-JP" altLang="en-US" sz="1246"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43454" y="2234740"/>
              <a:ext cx="2167161" cy="241476"/>
            </a:xfrm>
            <a:prstGeom prst="rect">
              <a:avLst/>
            </a:prstGeom>
            <a:noFill/>
          </p:spPr>
          <p:txBody>
            <a:bodyPr wrap="square" rtlCol="0">
              <a:spAutoFit/>
            </a:bodyPr>
            <a:lstStyle/>
            <a:p>
              <a:pPr marL="59347" indent="-59347"/>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テキスト ボックス 97"/>
            <p:cNvSpPr txBox="1"/>
            <p:nvPr/>
          </p:nvSpPr>
          <p:spPr>
            <a:xfrm>
              <a:off x="2330311" y="1292195"/>
              <a:ext cx="2161478" cy="284052"/>
            </a:xfrm>
            <a:prstGeom prst="rect">
              <a:avLst/>
            </a:prstGeom>
            <a:solidFill>
              <a:schemeClr val="accent6"/>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246"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サプライチェーン内の協力</a:t>
              </a:r>
              <a:endParaRPr lang="en-US" altLang="ja-JP" sz="1246"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正方形/長方形 98"/>
            <p:cNvSpPr/>
            <p:nvPr/>
          </p:nvSpPr>
          <p:spPr bwMode="auto">
            <a:xfrm>
              <a:off x="2330059" y="1601501"/>
              <a:ext cx="2170419" cy="1315669"/>
            </a:xfrm>
            <a:prstGeom prst="rect">
              <a:avLst/>
            </a:prstGeom>
            <a:noFill/>
            <a:ln w="34925">
              <a:solidFill>
                <a:srgbClr val="00B050"/>
              </a:solidFill>
              <a:miter lim="800000"/>
              <a:headEnd/>
              <a:tailEnd/>
            </a:ln>
            <a:effectLst/>
            <a:extLst/>
          </p:spPr>
          <p:txBody>
            <a:bodyPr wrap="none" rtlCol="0" anchor="ctr"/>
            <a:lstStyle/>
            <a:p>
              <a:pPr algn="l"/>
              <a:endParaRPr kumimoji="0" lang="ja-JP" altLang="en-US" sz="1246" dirty="0">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4607788" y="1290908"/>
              <a:ext cx="2170167" cy="284052"/>
            </a:xfrm>
            <a:prstGeom prst="rect">
              <a:avLst/>
            </a:prstGeom>
            <a:solidFill>
              <a:schemeClr val="accent6"/>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246"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地域（工業団地）内の協力</a:t>
              </a:r>
              <a:endParaRPr lang="en-US" altLang="ja-JP" sz="1246"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bwMode="auto">
            <a:xfrm>
              <a:off x="4607536" y="1600215"/>
              <a:ext cx="2170419" cy="1330562"/>
            </a:xfrm>
            <a:prstGeom prst="rect">
              <a:avLst/>
            </a:prstGeom>
            <a:noFill/>
            <a:ln w="34925">
              <a:solidFill>
                <a:srgbClr val="00B050"/>
              </a:solidFill>
              <a:miter lim="800000"/>
              <a:headEnd/>
              <a:tailEnd/>
            </a:ln>
            <a:effectLst/>
            <a:extLst/>
          </p:spPr>
          <p:txBody>
            <a:bodyPr wrap="none" rtlCol="0" anchor="ctr"/>
            <a:lstStyle/>
            <a:p>
              <a:pPr algn="l"/>
              <a:endParaRPr kumimoji="0" lang="ja-JP" altLang="en-US" sz="1246" dirty="0">
                <a:latin typeface="Meiryo UI" panose="020B0604030504040204" pitchFamily="50" charset="-128"/>
                <a:ea typeface="Meiryo UI" panose="020B0604030504040204" pitchFamily="50" charset="-128"/>
              </a:endParaRPr>
            </a:p>
          </p:txBody>
        </p:sp>
      </p:grpSp>
      <p:sp>
        <p:nvSpPr>
          <p:cNvPr id="4" name="正方形/長方形 3"/>
          <p:cNvSpPr/>
          <p:nvPr/>
        </p:nvSpPr>
        <p:spPr>
          <a:xfrm>
            <a:off x="2390814" y="8570115"/>
            <a:ext cx="2145062" cy="1169551"/>
          </a:xfrm>
          <a:prstGeom prst="rect">
            <a:avLst/>
          </a:prstGeom>
        </p:spPr>
        <p:txBody>
          <a:bodyPr wrap="square">
            <a:spAutoFit/>
          </a:bodyPr>
          <a:lstStyle/>
          <a:p>
            <a:pPr marL="17145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親事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業者へのサプライヤーが集まる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協力会で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平時から、共同納入や金型保管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などを協力。</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策定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代替生産先を検討。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親事業者は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の取組状況をチェックリストなどで把握し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smtClean="0">
                <a:latin typeface="Meiryo UI" panose="020B0604030504040204" pitchFamily="50" charset="-128"/>
                <a:ea typeface="Meiryo UI" panose="020B0604030504040204" pitchFamily="50" charset="-128"/>
                <a:cs typeface="Meiryo UI" panose="020B0604030504040204" pitchFamily="50" charset="-128"/>
              </a:rPr>
              <a:t>助言等を実施。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テキスト ボックス 121"/>
          <p:cNvSpPr txBox="1"/>
          <p:nvPr/>
        </p:nvSpPr>
        <p:spPr>
          <a:xfrm>
            <a:off x="77210" y="8639381"/>
            <a:ext cx="2112537" cy="1015663"/>
          </a:xfrm>
          <a:prstGeom prst="rect">
            <a:avLst/>
          </a:prstGeom>
          <a:noFill/>
        </p:spPr>
        <p:txBody>
          <a:bodyPr wrap="square" rtlCol="0">
            <a:spAutoFit/>
          </a:bodyPr>
          <a:lstStyle/>
          <a:p>
            <a:pPr marL="17145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２つの県の中央会が仲介して、両県の同業組合間で、協定を締結し、連絡網を整備。</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被災時の応援や代替生産等を行うためのガイドラインを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作成</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し、組合間の交流を実施。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630620" y="8520881"/>
            <a:ext cx="2148204" cy="1323439"/>
          </a:xfrm>
          <a:prstGeom prst="rect">
            <a:avLst/>
          </a:prstGeom>
        </p:spPr>
        <p:txBody>
          <a:bodyPr wrap="square">
            <a:spAutoFit/>
          </a:bodyPr>
          <a:lstStyle/>
          <a:p>
            <a:pPr marL="17145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臨海部にある工業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団地内自治会に参加する大企業・中小企業が連携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し、災害時の対応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体制を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共同での避難訓練や、被災時の地方自治体との連絡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体制を構築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道路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啓開や救護所運営のための体制構築についても、地方自治体と検討中。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stretch>
            <a:fillRect/>
          </a:stretch>
        </p:blipFill>
        <p:spPr>
          <a:xfrm>
            <a:off x="77210" y="3904702"/>
            <a:ext cx="6919560" cy="3859102"/>
          </a:xfrm>
          <a:prstGeom prst="rect">
            <a:avLst/>
          </a:prstGeom>
        </p:spPr>
      </p:pic>
    </p:spTree>
    <p:extLst>
      <p:ext uri="{BB962C8B-B14F-4D97-AF65-F5344CB8AC3E}">
        <p14:creationId xmlns:p14="http://schemas.microsoft.com/office/powerpoint/2010/main" val="2015891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xmlns=""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252</TotalTime>
  <Words>345</Words>
  <Application>Microsoft Office PowerPoint</Application>
  <PresentationFormat>A4 210 x 297 mm</PresentationFormat>
  <Paragraphs>51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【機○・記載例なし】</vt:lpstr>
      <vt:lpstr>中小企業の災害への備えを応援します</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経安室</dc:creator>
  <cp:lastModifiedBy>oshika03</cp:lastModifiedBy>
  <cp:revision>59</cp:revision>
  <cp:lastPrinted>2019-03-13T00:45:54Z</cp:lastPrinted>
  <dcterms:created xsi:type="dcterms:W3CDTF">2019-02-24T23:28:02Z</dcterms:created>
  <dcterms:modified xsi:type="dcterms:W3CDTF">2019-03-22T02:37:23Z</dcterms:modified>
</cp:coreProperties>
</file>