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77" d="100"/>
          <a:sy n="77" d="100"/>
        </p:scale>
        <p:origin x="-11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chemeClr val="bg1">
                  <a:lumMod val="75000"/>
                </a:schemeClr>
              </a:solidFill>
            </a:ln>
          </c:spPr>
          <c:dPt>
            <c:idx val="0"/>
            <c:bubble3D val="0"/>
            <c:spPr>
              <a:solidFill>
                <a:srgbClr val="CC9900"/>
              </a:solidFill>
              <a:ln w="19050">
                <a:solidFill>
                  <a:schemeClr val="bg1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B66-4D2F-BC08-FC4DC1C7A512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bg1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B66-4D2F-BC08-FC4DC1C7A512}"/>
              </c:ext>
            </c:extLst>
          </c:dPt>
          <c:cat>
            <c:strRef>
              <c:f>Sheet1!$A$2:$A$3</c:f>
              <c:strCache>
                <c:ptCount val="2"/>
                <c:pt idx="0">
                  <c:v>金</c:v>
                </c:pt>
                <c:pt idx="1">
                  <c:v>なし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54.5</c:v>
                </c:pt>
                <c:pt idx="1">
                  <c:v>45.5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B66-4D2F-BC08-FC4DC1C7A5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銀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chemeClr val="bg1">
                  <a:lumMod val="65000"/>
                </a:schemeClr>
              </a:solidFill>
            </a:ln>
          </c:spPr>
          <c:dPt>
            <c:idx val="0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bg1">
                    <a:lumMod val="6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570-4FF7-91C4-AAF0EF495FE1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bg1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570-4FF7-91C4-AAF0EF495FE1}"/>
              </c:ext>
            </c:extLst>
          </c:dPt>
          <c:cat>
            <c:strRef>
              <c:f>Sheet1!$A$21:$A$22</c:f>
              <c:strCache>
                <c:ptCount val="2"/>
                <c:pt idx="0">
                  <c:v>銀</c:v>
                </c:pt>
                <c:pt idx="1">
                  <c:v>なし</c:v>
                </c:pt>
              </c:strCache>
            </c:strRef>
          </c:cat>
          <c:val>
            <c:numRef>
              <c:f>Sheet1!$B$21:$B$22</c:f>
              <c:numCache>
                <c:formatCode>General</c:formatCode>
                <c:ptCount val="2"/>
                <c:pt idx="0">
                  <c:v>43.9</c:v>
                </c:pt>
                <c:pt idx="1">
                  <c:v>56.1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570-4FF7-91C4-AAF0EF495F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銅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Sheet1!$A$36</c:f>
              <c:strCache>
                <c:ptCount val="1"/>
                <c:pt idx="0">
                  <c:v>銅</c:v>
                </c:pt>
              </c:strCache>
            </c:strRef>
          </c:tx>
          <c:spPr>
            <a:solidFill>
              <a:srgbClr val="993300"/>
            </a:solidFill>
          </c:spPr>
          <c:dPt>
            <c:idx val="0"/>
            <c:bubble3D val="0"/>
            <c:spPr>
              <a:solidFill>
                <a:srgbClr val="993300"/>
              </a:solidFill>
              <a:ln w="19050" cmpd="sng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026-4D89-A1D8-9D15B75D00C9}"/>
              </c:ext>
            </c:extLst>
          </c:dPt>
          <c:val>
            <c:numRef>
              <c:f>Sheet1!$B$36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026-4D89-A1D8-9D15B75D00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2019/1/11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90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2019/1/11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7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692696"/>
            <a:ext cx="2057400" cy="5544616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692696"/>
            <a:ext cx="6019800" cy="554461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2019/1/11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474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2019/1/11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65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2019/1/11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54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67941"/>
            <a:ext cx="4038600" cy="4569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67941"/>
            <a:ext cx="4038600" cy="4569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2019/1/11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50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4626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28602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64626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28602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2019/1/11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9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2019/1/11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52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2019/1/11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73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361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930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700808"/>
            <a:ext cx="3008313" cy="45569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2019/1/11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45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93772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74989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50445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C444-BB06-409A-9E3D-F95E97D66907}" type="datetimeFigureOut">
              <a:rPr kumimoji="1" lang="ja-JP" altLang="en-US" smtClean="0"/>
              <a:t>2019/1/11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56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28801"/>
            <a:ext cx="822960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2C444-BB06-409A-9E3D-F95E97D66907}" type="datetimeFigureOut">
              <a:rPr kumimoji="1" lang="ja-JP" altLang="en-US" smtClean="0"/>
              <a:t>2019/1/11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51520" y="44624"/>
            <a:ext cx="8640960" cy="500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ja-JP" sz="105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【機密性２】</a:t>
            </a:r>
          </a:p>
          <a:p>
            <a:r>
              <a:rPr kumimoji="1" lang="en-US" altLang="ja-JP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※</a:t>
            </a:r>
            <a:r>
              <a:rPr kumimoji="1" lang="ja-JP" altLang="en-US" sz="8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機密性は以下を参考に、適切に変更・表示し、以下の記述を削除してください。</a:t>
            </a:r>
            <a:r>
              <a:rPr kumimoji="1" lang="ja-JP" alt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また、取扱制限等（例１：関係者限り、例２：公表までの間）については必要に応じて追加してください。</a:t>
            </a:r>
          </a:p>
          <a:p>
            <a:r>
              <a:rPr kumimoji="1" lang="ja-JP" alt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　秘密文書相当、機微な個人情報を含む場合は</a:t>
            </a:r>
            <a:r>
              <a:rPr kumimoji="1" lang="en-US" altLang="ja-JP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【</a:t>
            </a:r>
            <a:r>
              <a:rPr kumimoji="1" lang="ja-JP" alt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機密性３</a:t>
            </a:r>
            <a:r>
              <a:rPr kumimoji="1" lang="en-US" altLang="ja-JP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】 </a:t>
            </a:r>
            <a:r>
              <a:rPr kumimoji="1" lang="ja-JP" alt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／ 公開を前提としない場合は</a:t>
            </a:r>
            <a:r>
              <a:rPr kumimoji="1" lang="en-US" altLang="ja-JP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【</a:t>
            </a:r>
            <a:r>
              <a:rPr kumimoji="1" lang="ja-JP" alt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機密性２</a:t>
            </a:r>
            <a:r>
              <a:rPr kumimoji="1" lang="en-US" altLang="ja-JP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】</a:t>
            </a:r>
            <a:r>
              <a:rPr kumimoji="1" lang="ja-JP" alt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（公開前の案の段階なども含む） ／ 公開可能な場合は</a:t>
            </a:r>
            <a:r>
              <a:rPr kumimoji="1" lang="en-US" altLang="ja-JP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【</a:t>
            </a:r>
            <a:r>
              <a:rPr kumimoji="1" lang="ja-JP" altLang="en-US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機密性１</a:t>
            </a:r>
            <a:r>
              <a:rPr kumimoji="1" lang="en-US" altLang="ja-JP" sz="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186895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グループ化 38"/>
          <p:cNvGrpSpPr/>
          <p:nvPr/>
        </p:nvGrpSpPr>
        <p:grpSpPr>
          <a:xfrm>
            <a:off x="228891" y="915608"/>
            <a:ext cx="8712968" cy="1268760"/>
            <a:chOff x="107504" y="0"/>
            <a:chExt cx="8712968" cy="1268760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0"/>
              <a:ext cx="8712968" cy="1268760"/>
            </a:xfrm>
            <a:prstGeom prst="rect">
              <a:avLst/>
            </a:prstGeom>
          </p:spPr>
        </p:pic>
        <p:sp>
          <p:nvSpPr>
            <p:cNvPr id="5" name="テキスト ボックス 4"/>
            <p:cNvSpPr txBox="1"/>
            <p:nvPr/>
          </p:nvSpPr>
          <p:spPr>
            <a:xfrm>
              <a:off x="1466212" y="188640"/>
              <a:ext cx="59955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rgbClr val="CC99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都市鉱山からつくる！みんなのメダルプロジェクトへの</a:t>
              </a:r>
              <a:endParaRPr kumimoji="1" lang="en-US" altLang="ja-JP" b="1" dirty="0" smtClean="0">
                <a:solidFill>
                  <a:srgbClr val="CC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lang="ja-JP" altLang="en-US" b="1" dirty="0" smtClean="0">
                  <a:solidFill>
                    <a:srgbClr val="CC99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ご協力感謝とお願いについて</a:t>
              </a:r>
              <a:endParaRPr kumimoji="1" lang="ja-JP" altLang="en-US" b="1" dirty="0">
                <a:solidFill>
                  <a:srgbClr val="CC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1466212" y="25824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539552" y="5653697"/>
            <a:ext cx="8460432" cy="1159679"/>
            <a:chOff x="395536" y="5517232"/>
            <a:chExt cx="8460432" cy="1159679"/>
          </a:xfrm>
        </p:grpSpPr>
        <p:pic>
          <p:nvPicPr>
            <p:cNvPr id="43" name="図 4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7324" y="5517232"/>
              <a:ext cx="1954613" cy="704850"/>
            </a:xfrm>
            <a:prstGeom prst="rect">
              <a:avLst/>
            </a:prstGeom>
          </p:spPr>
        </p:pic>
        <p:sp>
          <p:nvSpPr>
            <p:cNvPr id="9" name="テキスト ボックス 8"/>
            <p:cNvSpPr txBox="1"/>
            <p:nvPr/>
          </p:nvSpPr>
          <p:spPr>
            <a:xfrm>
              <a:off x="395536" y="5661248"/>
              <a:ext cx="8460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また</a:t>
              </a:r>
              <a:r>
                <a:rPr lang="ja-JP" altLang="en-US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、</a:t>
              </a:r>
              <a:r>
                <a:rPr kumimoji="1" lang="ja-JP" altLang="en-US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各商工会様での回収を</a:t>
              </a:r>
              <a:r>
                <a:rPr kumimoji="1" lang="ja-JP" altLang="en-US" dirty="0" smtClean="0">
                  <a:ln>
                    <a:solidFill>
                      <a:schemeClr val="tx1"/>
                    </a:solidFill>
                  </a:ln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kumimoji="1" lang="ja-JP" altLang="en-US" sz="2400" dirty="0" smtClean="0">
                  <a:ln>
                    <a:solidFill>
                      <a:srgbClr val="FF0000"/>
                    </a:solidFill>
                  </a:ln>
                  <a:solidFill>
                    <a:srgbClr val="9966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２月末まで</a:t>
              </a:r>
              <a:r>
                <a:rPr kumimoji="1" lang="ja-JP" altLang="en-US" sz="2400" smtClean="0">
                  <a:ln>
                    <a:solidFill>
                      <a:srgbClr val="FF0000"/>
                    </a:solidFill>
                  </a:ln>
                  <a:solidFill>
                    <a:srgbClr val="9966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kumimoji="1" lang="ja-JP" altLang="en-US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延長</a:t>
              </a:r>
              <a:r>
                <a:rPr lang="ja-JP" altLang="en-US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をお願いいたします。</a:t>
              </a:r>
              <a:endPara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プロジェクト終了まで引き続き、ご協力のほどよろしくお願いいたします！</a:t>
              </a:r>
              <a:endPara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2224596" y="3355019"/>
            <a:ext cx="7795477" cy="2236851"/>
            <a:chOff x="15655" y="2699603"/>
            <a:chExt cx="7795477" cy="2236851"/>
          </a:xfrm>
        </p:grpSpPr>
        <p:grpSp>
          <p:nvGrpSpPr>
            <p:cNvPr id="19" name="グループ化 18"/>
            <p:cNvGrpSpPr/>
            <p:nvPr/>
          </p:nvGrpSpPr>
          <p:grpSpPr>
            <a:xfrm>
              <a:off x="15655" y="2710172"/>
              <a:ext cx="3419872" cy="2226282"/>
              <a:chOff x="-3895" y="2465798"/>
              <a:chExt cx="3419872" cy="2226282"/>
            </a:xfrm>
          </p:grpSpPr>
          <p:graphicFrame>
            <p:nvGraphicFramePr>
              <p:cNvPr id="15" name="グラフ 14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983134632"/>
                  </p:ext>
                </p:extLst>
              </p:nvPr>
            </p:nvGraphicFramePr>
            <p:xfrm>
              <a:off x="-3895" y="2465798"/>
              <a:ext cx="3419872" cy="222628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16" name="テキスト ボックス 15"/>
              <p:cNvSpPr txBox="1"/>
              <p:nvPr/>
            </p:nvSpPr>
            <p:spPr>
              <a:xfrm>
                <a:off x="1216964" y="3568370"/>
                <a:ext cx="9781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54.5</a:t>
                </a:r>
                <a:r>
                  <a:rPr kumimoji="1" lang="ja-JP" altLang="en-US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％</a:t>
                </a:r>
                <a:endParaRPr kumimoji="1" lang="ja-JP" altLang="en-US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grpSp>
          <p:nvGrpSpPr>
            <p:cNvPr id="22" name="グループ化 21"/>
            <p:cNvGrpSpPr/>
            <p:nvPr/>
          </p:nvGrpSpPr>
          <p:grpSpPr>
            <a:xfrm>
              <a:off x="2051720" y="2699603"/>
              <a:ext cx="3450424" cy="2226282"/>
              <a:chOff x="2187125" y="2702640"/>
              <a:chExt cx="3450424" cy="2226282"/>
            </a:xfrm>
          </p:grpSpPr>
          <p:graphicFrame>
            <p:nvGraphicFramePr>
              <p:cNvPr id="17" name="グラフ 1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798039966"/>
                  </p:ext>
                </p:extLst>
              </p:nvPr>
            </p:nvGraphicFramePr>
            <p:xfrm>
              <a:off x="2187125" y="2702640"/>
              <a:ext cx="3450424" cy="222628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sp>
            <p:nvSpPr>
              <p:cNvPr id="21" name="テキスト ボックス 20"/>
              <p:cNvSpPr txBox="1"/>
              <p:nvPr/>
            </p:nvSpPr>
            <p:spPr>
              <a:xfrm>
                <a:off x="3455090" y="3766751"/>
                <a:ext cx="9781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43.9</a:t>
                </a:r>
                <a:r>
                  <a:rPr kumimoji="1" lang="ja-JP" altLang="en-US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％</a:t>
                </a:r>
                <a:endParaRPr kumimoji="1" lang="ja-JP" altLang="en-US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grpSp>
          <p:nvGrpSpPr>
            <p:cNvPr id="28" name="グループ化 27"/>
            <p:cNvGrpSpPr/>
            <p:nvPr/>
          </p:nvGrpSpPr>
          <p:grpSpPr>
            <a:xfrm>
              <a:off x="3994708" y="2699603"/>
              <a:ext cx="3816424" cy="2234187"/>
              <a:chOff x="4125151" y="2746175"/>
              <a:chExt cx="3816424" cy="2234187"/>
            </a:xfrm>
          </p:grpSpPr>
          <p:graphicFrame>
            <p:nvGraphicFramePr>
              <p:cNvPr id="27" name="グラフ 2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30671482"/>
                  </p:ext>
                </p:extLst>
              </p:nvPr>
            </p:nvGraphicFramePr>
            <p:xfrm>
              <a:off x="4125151" y="2746175"/>
              <a:ext cx="3816424" cy="223418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sp>
            <p:nvSpPr>
              <p:cNvPr id="26" name="テキスト ボックス 25"/>
              <p:cNvSpPr txBox="1"/>
              <p:nvPr/>
            </p:nvSpPr>
            <p:spPr>
              <a:xfrm>
                <a:off x="5568332" y="3825316"/>
                <a:ext cx="9300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100</a:t>
                </a:r>
                <a:r>
                  <a:rPr kumimoji="1" lang="ja-JP" altLang="en-US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％</a:t>
                </a:r>
                <a:endParaRPr kumimoji="1" lang="ja-JP" altLang="en-US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</p:grpSp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605670"/>
              </p:ext>
            </p:extLst>
          </p:nvPr>
        </p:nvGraphicFramePr>
        <p:xfrm>
          <a:off x="320672" y="3717032"/>
          <a:ext cx="2572274" cy="15662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2034">
                  <a:extLst>
                    <a:ext uri="{9D8B030D-6E8A-4147-A177-3AD203B41FA5}">
                      <a16:colId xmlns="" xmlns:a16="http://schemas.microsoft.com/office/drawing/2014/main" val="1714974964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1886313362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36408679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必要量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回収量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57206772"/>
                  </a:ext>
                </a:extLst>
              </a:tr>
              <a:tr h="453774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約</a:t>
                      </a:r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30kg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16.5kg</a:t>
                      </a:r>
                      <a:endParaRPr kumimoji="1" lang="ja-JP" altLang="en-US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43681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銀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約</a:t>
                      </a:r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4,100kg</a:t>
                      </a:r>
                      <a:endParaRPr kumimoji="1" lang="ja-JP" altLang="en-US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1,800kg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88701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銅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約</a:t>
                      </a:r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2,700kg</a:t>
                      </a:r>
                      <a:endParaRPr kumimoji="1" lang="ja-JP" altLang="en-US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2,700kg</a:t>
                      </a:r>
                      <a:endParaRPr kumimoji="1" lang="ja-JP" altLang="en-US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69134937"/>
                  </a:ext>
                </a:extLst>
              </a:tr>
            </a:tbl>
          </a:graphicData>
        </a:graphic>
      </p:graphicFrame>
      <p:sp>
        <p:nvSpPr>
          <p:cNvPr id="33" name="テキスト ボックス 32"/>
          <p:cNvSpPr txBox="1"/>
          <p:nvPr/>
        </p:nvSpPr>
        <p:spPr>
          <a:xfrm>
            <a:off x="768916" y="5431535"/>
            <a:ext cx="8375084" cy="291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ja-JP" altLang="en-US" sz="1292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都市鉱山からつくる！みんなのメダルプロジェクト　金属納入式（</a:t>
            </a:r>
            <a:r>
              <a:rPr lang="en-US" altLang="ja-JP" sz="1292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H30.10.23</a:t>
            </a:r>
            <a:r>
              <a:rPr lang="ja-JP" altLang="en-US" sz="1292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1292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資料抜粋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39798" y="2012647"/>
            <a:ext cx="89562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この度は「都市鉱山からつくる！みんなのメダルプロジェクト」に御協力いただき、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誠にありがとうございます。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日に、東京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2020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組織委員会よりメダル製作にかかる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リサイクル金属必要量の達成率が公表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されましたのでご報告致します。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（平成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月～平成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月までの回収量）</a:t>
            </a:r>
            <a:endParaRPr kumimoji="1" lang="ja-JP" altLang="en-US" dirty="0"/>
          </a:p>
        </p:txBody>
      </p:sp>
      <p:grpSp>
        <p:nvGrpSpPr>
          <p:cNvPr id="41" name="グループ化 40"/>
          <p:cNvGrpSpPr/>
          <p:nvPr/>
        </p:nvGrpSpPr>
        <p:grpSpPr>
          <a:xfrm>
            <a:off x="5796136" y="193033"/>
            <a:ext cx="2103584" cy="571005"/>
            <a:chOff x="6503518" y="1302443"/>
            <a:chExt cx="2103584" cy="571005"/>
          </a:xfrm>
        </p:grpSpPr>
        <p:pic>
          <p:nvPicPr>
            <p:cNvPr id="38" name="Picture 2" descr="http://www.env.go.jp/kanbo/koho/moe_logo.gif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3518" y="1302443"/>
              <a:ext cx="863614" cy="5710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テキスト ボックス 39"/>
            <p:cNvSpPr txBox="1"/>
            <p:nvPr/>
          </p:nvSpPr>
          <p:spPr>
            <a:xfrm>
              <a:off x="6935325" y="1325369"/>
              <a:ext cx="167177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ja-JP" altLang="en-US" sz="2800" dirty="0" smtClean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環境省　</a:t>
              </a:r>
              <a:endParaRPr lang="en-US" altLang="ja-JP" sz="2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</p:grpSp>
      <p:pic>
        <p:nvPicPr>
          <p:cNvPr id="42" name="図 4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8264" y="99680"/>
            <a:ext cx="3467002" cy="95069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7899720" y="99680"/>
            <a:ext cx="11002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別紙１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593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プレゼンテーション1" id="{8E969926-C35E-4B9C-93F7-57A51276E4E6}" vid="{CB478695-38CA-4AB5-81A7-0DBA352C88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126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2018-12-21T06:36:38Z</dcterms:created>
  <dcterms:modified xsi:type="dcterms:W3CDTF">2019-01-11T02:02:31Z</dcterms:modified>
</cp:coreProperties>
</file>