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37" r:id="rId1"/>
  </p:sldMasterIdLst>
  <p:sldIdLst>
    <p:sldId id="257" r:id="rId2"/>
    <p:sldId id="260" r:id="rId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792"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770E2D7-3EAD-44BC-A2AC-002C2B761E4B}" type="datetimeFigureOut">
              <a:rPr kumimoji="1" lang="ja-JP" altLang="en-US" smtClean="0"/>
              <a:t>2020/1/27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CC745E-CCC3-4307-8566-8774F06FE255}" type="slidenum">
              <a:rPr kumimoji="1" lang="ja-JP" altLang="en-US" smtClean="0"/>
              <a:t>‹#›</a:t>
            </a:fld>
            <a:endParaRPr kumimoji="1" lang="ja-JP" altLang="en-US"/>
          </a:p>
        </p:txBody>
      </p:sp>
    </p:spTree>
    <p:extLst>
      <p:ext uri="{BB962C8B-B14F-4D97-AF65-F5344CB8AC3E}">
        <p14:creationId xmlns:p14="http://schemas.microsoft.com/office/powerpoint/2010/main" val="239471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770E2D7-3EAD-44BC-A2AC-002C2B761E4B}" type="datetimeFigureOut">
              <a:rPr kumimoji="1" lang="ja-JP" altLang="en-US" smtClean="0"/>
              <a:t>2020/1/27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CC745E-CCC3-4307-8566-8774F06FE255}" type="slidenum">
              <a:rPr kumimoji="1" lang="ja-JP" altLang="en-US" smtClean="0"/>
              <a:t>‹#›</a:t>
            </a:fld>
            <a:endParaRPr kumimoji="1" lang="ja-JP" altLang="en-US"/>
          </a:p>
        </p:txBody>
      </p:sp>
    </p:spTree>
    <p:extLst>
      <p:ext uri="{BB962C8B-B14F-4D97-AF65-F5344CB8AC3E}">
        <p14:creationId xmlns:p14="http://schemas.microsoft.com/office/powerpoint/2010/main" val="1213353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770E2D7-3EAD-44BC-A2AC-002C2B761E4B}" type="datetimeFigureOut">
              <a:rPr kumimoji="1" lang="ja-JP" altLang="en-US" smtClean="0"/>
              <a:t>2020/1/27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CC745E-CCC3-4307-8566-8774F06FE255}" type="slidenum">
              <a:rPr kumimoji="1" lang="ja-JP" altLang="en-US" smtClean="0"/>
              <a:t>‹#›</a:t>
            </a:fld>
            <a:endParaRPr kumimoji="1" lang="ja-JP" altLang="en-US"/>
          </a:p>
        </p:txBody>
      </p:sp>
    </p:spTree>
    <p:extLst>
      <p:ext uri="{BB962C8B-B14F-4D97-AF65-F5344CB8AC3E}">
        <p14:creationId xmlns:p14="http://schemas.microsoft.com/office/powerpoint/2010/main" val="4017882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770E2D7-3EAD-44BC-A2AC-002C2B761E4B}" type="datetimeFigureOut">
              <a:rPr kumimoji="1" lang="ja-JP" altLang="en-US" smtClean="0"/>
              <a:t>2020/1/27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CC745E-CCC3-4307-8566-8774F06FE255}" type="slidenum">
              <a:rPr kumimoji="1" lang="ja-JP" altLang="en-US" smtClean="0"/>
              <a:t>‹#›</a:t>
            </a:fld>
            <a:endParaRPr kumimoji="1" lang="ja-JP" altLang="en-US"/>
          </a:p>
        </p:txBody>
      </p:sp>
    </p:spTree>
    <p:extLst>
      <p:ext uri="{BB962C8B-B14F-4D97-AF65-F5344CB8AC3E}">
        <p14:creationId xmlns:p14="http://schemas.microsoft.com/office/powerpoint/2010/main" val="591386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770E2D7-3EAD-44BC-A2AC-002C2B761E4B}" type="datetimeFigureOut">
              <a:rPr kumimoji="1" lang="ja-JP" altLang="en-US" smtClean="0"/>
              <a:t>2020/1/27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CC745E-CCC3-4307-8566-8774F06FE255}" type="slidenum">
              <a:rPr kumimoji="1" lang="ja-JP" altLang="en-US" smtClean="0"/>
              <a:t>‹#›</a:t>
            </a:fld>
            <a:endParaRPr kumimoji="1" lang="ja-JP" altLang="en-US"/>
          </a:p>
        </p:txBody>
      </p:sp>
    </p:spTree>
    <p:extLst>
      <p:ext uri="{BB962C8B-B14F-4D97-AF65-F5344CB8AC3E}">
        <p14:creationId xmlns:p14="http://schemas.microsoft.com/office/powerpoint/2010/main" val="878904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770E2D7-3EAD-44BC-A2AC-002C2B761E4B}" type="datetimeFigureOut">
              <a:rPr kumimoji="1" lang="ja-JP" altLang="en-US" smtClean="0"/>
              <a:t>2020/1/27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4CC745E-CCC3-4307-8566-8774F06FE255}" type="slidenum">
              <a:rPr kumimoji="1" lang="ja-JP" altLang="en-US" smtClean="0"/>
              <a:t>‹#›</a:t>
            </a:fld>
            <a:endParaRPr kumimoji="1" lang="ja-JP" altLang="en-US"/>
          </a:p>
        </p:txBody>
      </p:sp>
    </p:spTree>
    <p:extLst>
      <p:ext uri="{BB962C8B-B14F-4D97-AF65-F5344CB8AC3E}">
        <p14:creationId xmlns:p14="http://schemas.microsoft.com/office/powerpoint/2010/main" val="3411388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770E2D7-3EAD-44BC-A2AC-002C2B761E4B}" type="datetimeFigureOut">
              <a:rPr kumimoji="1" lang="ja-JP" altLang="en-US" smtClean="0"/>
              <a:t>2020/1/27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4CC745E-CCC3-4307-8566-8774F06FE255}" type="slidenum">
              <a:rPr kumimoji="1" lang="ja-JP" altLang="en-US" smtClean="0"/>
              <a:t>‹#›</a:t>
            </a:fld>
            <a:endParaRPr kumimoji="1" lang="ja-JP" altLang="en-US"/>
          </a:p>
        </p:txBody>
      </p:sp>
    </p:spTree>
    <p:extLst>
      <p:ext uri="{BB962C8B-B14F-4D97-AF65-F5344CB8AC3E}">
        <p14:creationId xmlns:p14="http://schemas.microsoft.com/office/powerpoint/2010/main" val="3289129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770E2D7-3EAD-44BC-A2AC-002C2B761E4B}" type="datetimeFigureOut">
              <a:rPr kumimoji="1" lang="ja-JP" altLang="en-US" smtClean="0"/>
              <a:t>2020/1/27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4CC745E-CCC3-4307-8566-8774F06FE255}" type="slidenum">
              <a:rPr kumimoji="1" lang="ja-JP" altLang="en-US" smtClean="0"/>
              <a:t>‹#›</a:t>
            </a:fld>
            <a:endParaRPr kumimoji="1" lang="ja-JP" altLang="en-US"/>
          </a:p>
        </p:txBody>
      </p:sp>
    </p:spTree>
    <p:extLst>
      <p:ext uri="{BB962C8B-B14F-4D97-AF65-F5344CB8AC3E}">
        <p14:creationId xmlns:p14="http://schemas.microsoft.com/office/powerpoint/2010/main" val="1217250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70E2D7-3EAD-44BC-A2AC-002C2B761E4B}" type="datetimeFigureOut">
              <a:rPr kumimoji="1" lang="ja-JP" altLang="en-US" smtClean="0"/>
              <a:t>2020/1/27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4CC745E-CCC3-4307-8566-8774F06FE255}" type="slidenum">
              <a:rPr kumimoji="1" lang="ja-JP" altLang="en-US" smtClean="0"/>
              <a:t>‹#›</a:t>
            </a:fld>
            <a:endParaRPr kumimoji="1" lang="ja-JP" altLang="en-US"/>
          </a:p>
        </p:txBody>
      </p:sp>
    </p:spTree>
    <p:extLst>
      <p:ext uri="{BB962C8B-B14F-4D97-AF65-F5344CB8AC3E}">
        <p14:creationId xmlns:p14="http://schemas.microsoft.com/office/powerpoint/2010/main" val="4216229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770E2D7-3EAD-44BC-A2AC-002C2B761E4B}" type="datetimeFigureOut">
              <a:rPr kumimoji="1" lang="ja-JP" altLang="en-US" smtClean="0"/>
              <a:t>2020/1/27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4CC745E-CCC3-4307-8566-8774F06FE255}" type="slidenum">
              <a:rPr kumimoji="1" lang="ja-JP" altLang="en-US" smtClean="0"/>
              <a:t>‹#›</a:t>
            </a:fld>
            <a:endParaRPr kumimoji="1" lang="ja-JP" altLang="en-US"/>
          </a:p>
        </p:txBody>
      </p:sp>
    </p:spTree>
    <p:extLst>
      <p:ext uri="{BB962C8B-B14F-4D97-AF65-F5344CB8AC3E}">
        <p14:creationId xmlns:p14="http://schemas.microsoft.com/office/powerpoint/2010/main" val="3442208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770E2D7-3EAD-44BC-A2AC-002C2B761E4B}" type="datetimeFigureOut">
              <a:rPr kumimoji="1" lang="ja-JP" altLang="en-US" smtClean="0"/>
              <a:t>2020/1/27</a:t>
            </a:fld>
            <a:endParaRPr kumimoji="1" lang="ja-JP" alt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4CC745E-CCC3-4307-8566-8774F06FE255}" type="slidenum">
              <a:rPr kumimoji="1" lang="ja-JP" altLang="en-US" smtClean="0"/>
              <a:t>‹#›</a:t>
            </a:fld>
            <a:endParaRPr kumimoji="1" lang="ja-JP" altLang="en-US"/>
          </a:p>
        </p:txBody>
      </p:sp>
    </p:spTree>
    <p:extLst>
      <p:ext uri="{BB962C8B-B14F-4D97-AF65-F5344CB8AC3E}">
        <p14:creationId xmlns:p14="http://schemas.microsoft.com/office/powerpoint/2010/main" val="766368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70E2D7-3EAD-44BC-A2AC-002C2B761E4B}" type="datetimeFigureOut">
              <a:rPr kumimoji="1" lang="ja-JP" altLang="en-US" smtClean="0"/>
              <a:t>2020/1/27</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CC745E-CCC3-4307-8566-8774F06FE255}" type="slidenum">
              <a:rPr kumimoji="1" lang="ja-JP" altLang="en-US" smtClean="0"/>
              <a:t>‹#›</a:t>
            </a:fld>
            <a:endParaRPr kumimoji="1" lang="ja-JP" altLang="en-US"/>
          </a:p>
        </p:txBody>
      </p:sp>
    </p:spTree>
    <p:extLst>
      <p:ext uri="{BB962C8B-B14F-4D97-AF65-F5344CB8AC3E}">
        <p14:creationId xmlns:p14="http://schemas.microsoft.com/office/powerpoint/2010/main" val="597034285"/>
      </p:ext>
    </p:extLst>
  </p:cSld>
  <p:clrMap bg1="lt1" tx1="dk1" bg2="lt2" tx2="dk2" accent1="accent1" accent2="accent2" accent3="accent3" accent4="accent4" accent5="accent5" accent6="accent6" hlink="hlink" folHlink="folHlink"/>
  <p:sldLayoutIdLst>
    <p:sldLayoutId id="2147484438" r:id="rId1"/>
    <p:sldLayoutId id="2147484439" r:id="rId2"/>
    <p:sldLayoutId id="2147484440" r:id="rId3"/>
    <p:sldLayoutId id="2147484441" r:id="rId4"/>
    <p:sldLayoutId id="2147484442" r:id="rId5"/>
    <p:sldLayoutId id="2147484443" r:id="rId6"/>
    <p:sldLayoutId id="2147484444" r:id="rId7"/>
    <p:sldLayoutId id="2147484445" r:id="rId8"/>
    <p:sldLayoutId id="2147484446" r:id="rId9"/>
    <p:sldLayoutId id="2147484447" r:id="rId10"/>
    <p:sldLayoutId id="2147484448"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hyperlink" Target="https://ja.wikipedia.org/wiki/%E3%83%95%E3%82%A1%E3%82%A4%E3%83%AB:Sacker_counter_in_the_Japanese_Supermarket.jp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72570"/>
            <a:ext cx="9872420" cy="418646"/>
          </a:xfrm>
        </p:spPr>
        <p:txBody>
          <a:bodyPr>
            <a:noAutofit/>
          </a:bodyPr>
          <a:lstStyle/>
          <a:p>
            <a:r>
              <a:rPr kumimoji="1" lang="ja-JP" altLang="en-US" sz="3600" u="sng" dirty="0" smtClean="0">
                <a:solidFill>
                  <a:schemeClr val="tx1"/>
                </a:solidFill>
              </a:rPr>
              <a:t>プラスチック製買い物袋有料化について①</a:t>
            </a:r>
            <a:endParaRPr kumimoji="1" lang="ja-JP" altLang="en-US" sz="3600" u="sng" dirty="0">
              <a:solidFill>
                <a:schemeClr val="tx1"/>
              </a:solidFill>
            </a:endParaRPr>
          </a:p>
        </p:txBody>
      </p:sp>
      <p:sp>
        <p:nvSpPr>
          <p:cNvPr id="4" name="タイトル 1"/>
          <p:cNvSpPr txBox="1">
            <a:spLocks/>
          </p:cNvSpPr>
          <p:nvPr/>
        </p:nvSpPr>
        <p:spPr>
          <a:xfrm>
            <a:off x="69251" y="3416694"/>
            <a:ext cx="6161068" cy="3187305"/>
          </a:xfrm>
          <a:prstGeom prst="rect">
            <a:avLst/>
          </a:prstGeom>
          <a:ln w="25400">
            <a:no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1800" dirty="0" smtClean="0">
                <a:latin typeface="メイリオ" panose="020B0604030504040204" pitchFamily="50" charset="-128"/>
                <a:ea typeface="メイリオ" panose="020B0604030504040204" pitchFamily="50" charset="-128"/>
              </a:rPr>
              <a:t>【</a:t>
            </a:r>
            <a:r>
              <a:rPr lang="ja-JP" altLang="en-US" sz="1800" dirty="0" smtClean="0">
                <a:latin typeface="メイリオ" panose="020B0604030504040204" pitchFamily="50" charset="-128"/>
                <a:ea typeface="メイリオ" panose="020B0604030504040204" pitchFamily="50" charset="-128"/>
              </a:rPr>
              <a:t>２</a:t>
            </a:r>
            <a:r>
              <a:rPr lang="ja-JP" altLang="en-US" sz="1800" dirty="0">
                <a:latin typeface="メイリオ" panose="020B0604030504040204" pitchFamily="50" charset="-128"/>
                <a:ea typeface="メイリオ" panose="020B0604030504040204" pitchFamily="50" charset="-128"/>
              </a:rPr>
              <a:t>．</a:t>
            </a:r>
            <a:r>
              <a:rPr lang="ja-JP" altLang="en-US" sz="1800" dirty="0" smtClean="0">
                <a:latin typeface="メイリオ" panose="020B0604030504040204" pitchFamily="50" charset="-128"/>
                <a:ea typeface="メイリオ" panose="020B0604030504040204" pitchFamily="50" charset="-128"/>
              </a:rPr>
              <a:t>対象となる事業者</a:t>
            </a:r>
            <a:r>
              <a:rPr lang="en-US" altLang="ja-JP" sz="1800" dirty="0" smtClean="0">
                <a:latin typeface="メイリオ" panose="020B0604030504040204" pitchFamily="50" charset="-128"/>
                <a:ea typeface="メイリオ" panose="020B0604030504040204" pitchFamily="50" charset="-128"/>
              </a:rPr>
              <a:t>】</a:t>
            </a:r>
          </a:p>
          <a:p>
            <a:endParaRPr lang="en-US" altLang="ja-JP" sz="1800" dirty="0" smtClean="0">
              <a:latin typeface="メイリオ" panose="020B0604030504040204" pitchFamily="50" charset="-128"/>
              <a:ea typeface="メイリオ" panose="020B0604030504040204" pitchFamily="50" charset="-128"/>
            </a:endParaRPr>
          </a:p>
          <a:p>
            <a:endParaRPr lang="en-US" altLang="ja-JP" sz="1800" dirty="0">
              <a:latin typeface="メイリオ" panose="020B0604030504040204" pitchFamily="50" charset="-128"/>
              <a:ea typeface="メイリオ" panose="020B0604030504040204" pitchFamily="50" charset="-128"/>
            </a:endParaRPr>
          </a:p>
          <a:p>
            <a:endParaRPr lang="en-US" altLang="ja-JP" sz="1800" dirty="0" smtClean="0">
              <a:latin typeface="メイリオ" panose="020B0604030504040204" pitchFamily="50" charset="-128"/>
              <a:ea typeface="メイリオ" panose="020B0604030504040204" pitchFamily="50" charset="-128"/>
            </a:endParaRPr>
          </a:p>
          <a:p>
            <a:endParaRPr lang="en-US" altLang="ja-JP" sz="1800" dirty="0">
              <a:latin typeface="メイリオ" panose="020B0604030504040204" pitchFamily="50" charset="-128"/>
              <a:ea typeface="メイリオ" panose="020B0604030504040204" pitchFamily="50" charset="-128"/>
            </a:endParaRPr>
          </a:p>
          <a:p>
            <a:endParaRPr lang="en-US" altLang="ja-JP" sz="1800" dirty="0" smtClean="0">
              <a:latin typeface="メイリオ" panose="020B0604030504040204" pitchFamily="50" charset="-128"/>
              <a:ea typeface="メイリオ" panose="020B0604030504040204" pitchFamily="50" charset="-128"/>
            </a:endParaRPr>
          </a:p>
          <a:p>
            <a:endParaRPr lang="en-US" altLang="ja-JP" sz="1800" dirty="0" smtClean="0">
              <a:latin typeface="メイリオ" panose="020B0604030504040204" pitchFamily="50" charset="-128"/>
              <a:ea typeface="メイリオ" panose="020B0604030504040204" pitchFamily="50" charset="-128"/>
            </a:endParaRPr>
          </a:p>
          <a:p>
            <a:r>
              <a:rPr lang="en-US" altLang="ja-JP" sz="1800" dirty="0" smtClean="0">
                <a:latin typeface="メイリオ" panose="020B0604030504040204" pitchFamily="50" charset="-128"/>
                <a:ea typeface="メイリオ" panose="020B0604030504040204" pitchFamily="50" charset="-128"/>
              </a:rPr>
              <a:t>【</a:t>
            </a:r>
            <a:r>
              <a:rPr lang="ja-JP" altLang="en-US" sz="1800" dirty="0" smtClean="0">
                <a:latin typeface="メイリオ" panose="020B0604030504040204" pitchFamily="50" charset="-128"/>
                <a:ea typeface="メイリオ" panose="020B0604030504040204" pitchFamily="50" charset="-128"/>
              </a:rPr>
              <a:t>３</a:t>
            </a:r>
            <a:r>
              <a:rPr lang="ja-JP" altLang="en-US" sz="1800" dirty="0">
                <a:latin typeface="メイリオ" panose="020B0604030504040204" pitchFamily="50" charset="-128"/>
                <a:ea typeface="メイリオ" panose="020B0604030504040204" pitchFamily="50" charset="-128"/>
              </a:rPr>
              <a:t>．</a:t>
            </a:r>
            <a:r>
              <a:rPr lang="ja-JP" altLang="en-US" sz="1800" dirty="0" smtClean="0">
                <a:latin typeface="メイリオ" panose="020B0604030504040204" pitchFamily="50" charset="-128"/>
                <a:ea typeface="メイリオ" panose="020B0604030504040204" pitchFamily="50" charset="-128"/>
              </a:rPr>
              <a:t>対象とならない事業者</a:t>
            </a:r>
            <a:r>
              <a:rPr lang="en-US" altLang="ja-JP" sz="1800" dirty="0" smtClean="0">
                <a:latin typeface="メイリオ" panose="020B0604030504040204" pitchFamily="50" charset="-128"/>
                <a:ea typeface="メイリオ" panose="020B0604030504040204" pitchFamily="50" charset="-128"/>
              </a:rPr>
              <a:t>】</a:t>
            </a:r>
          </a:p>
          <a:p>
            <a:endParaRPr lang="en-US" altLang="ja-JP" sz="1800" dirty="0" smtClean="0">
              <a:latin typeface="メイリオ" panose="020B0604030504040204" pitchFamily="50" charset="-128"/>
              <a:ea typeface="メイリオ" panose="020B0604030504040204" pitchFamily="50" charset="-128"/>
            </a:endParaRPr>
          </a:p>
          <a:p>
            <a:endParaRPr lang="en-US" altLang="ja-JP" sz="2000" dirty="0" smtClean="0"/>
          </a:p>
          <a:p>
            <a:endParaRPr lang="en-US" altLang="ja-JP" sz="2000" dirty="0" smtClean="0"/>
          </a:p>
        </p:txBody>
      </p:sp>
      <p:sp>
        <p:nvSpPr>
          <p:cNvPr id="11" name="正方形/長方形 10"/>
          <p:cNvSpPr/>
          <p:nvPr/>
        </p:nvSpPr>
        <p:spPr>
          <a:xfrm>
            <a:off x="6077921" y="565504"/>
            <a:ext cx="4053050" cy="369332"/>
          </a:xfrm>
          <a:prstGeom prst="rect">
            <a:avLst/>
          </a:prstGeom>
        </p:spPr>
        <p:txBody>
          <a:bodyPr wrap="square">
            <a:spAutoFit/>
          </a:bodyPr>
          <a:lstStyle/>
          <a:p>
            <a:r>
              <a:rPr lang="en-US" altLang="ja-JP" dirty="0" smtClean="0">
                <a:latin typeface="メイリオ" panose="020B0604030504040204" pitchFamily="50" charset="-128"/>
                <a:ea typeface="メイリオ" panose="020B0604030504040204" pitchFamily="50" charset="-128"/>
              </a:rPr>
              <a:t>【</a:t>
            </a:r>
            <a:r>
              <a:rPr lang="ja-JP" altLang="en-US" dirty="0" smtClean="0">
                <a:latin typeface="メイリオ" panose="020B0604030504040204" pitchFamily="50" charset="-128"/>
                <a:ea typeface="メイリオ" panose="020B0604030504040204" pitchFamily="50" charset="-128"/>
              </a:rPr>
              <a:t>４</a:t>
            </a:r>
            <a:r>
              <a:rPr lang="ja-JP" altLang="en-US" dirty="0">
                <a:latin typeface="メイリオ" panose="020B0604030504040204" pitchFamily="50" charset="-128"/>
                <a:ea typeface="メイリオ" panose="020B0604030504040204" pitchFamily="50" charset="-128"/>
              </a:rPr>
              <a:t>．</a:t>
            </a:r>
            <a:r>
              <a:rPr lang="ja-JP" altLang="en-US" dirty="0" smtClean="0">
                <a:latin typeface="メイリオ" panose="020B0604030504040204" pitchFamily="50" charset="-128"/>
                <a:ea typeface="メイリオ" panose="020B0604030504040204" pitchFamily="50" charset="-128"/>
              </a:rPr>
              <a:t>“有料化”の対象となる買物袋</a:t>
            </a:r>
            <a:r>
              <a:rPr lang="en-US" altLang="ja-JP" dirty="0" smtClean="0">
                <a:latin typeface="メイリオ" panose="020B0604030504040204" pitchFamily="50" charset="-128"/>
                <a:ea typeface="メイリオ" panose="020B0604030504040204" pitchFamily="50" charset="-128"/>
              </a:rPr>
              <a:t>】</a:t>
            </a:r>
          </a:p>
        </p:txBody>
      </p:sp>
      <p:sp>
        <p:nvSpPr>
          <p:cNvPr id="3" name="テキスト ボックス 2"/>
          <p:cNvSpPr txBox="1"/>
          <p:nvPr/>
        </p:nvSpPr>
        <p:spPr>
          <a:xfrm>
            <a:off x="279459" y="3916865"/>
            <a:ext cx="2107892" cy="1200329"/>
          </a:xfrm>
          <a:prstGeom prst="rect">
            <a:avLst/>
          </a:prstGeom>
          <a:noFill/>
          <a:ln w="25400">
            <a:solidFill>
              <a:schemeClr val="tx1"/>
            </a:solidFill>
          </a:ln>
        </p:spPr>
        <p:txBody>
          <a:bodyPr wrap="square" rtlCol="0">
            <a:spAutoFit/>
          </a:bodyPr>
          <a:lstStyle/>
          <a:p>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容器包装を用いる</a:t>
            </a:r>
            <a:endParaRPr kumimoji="1" lang="en-US" altLang="ja-JP" dirty="0" smtClean="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全</a:t>
            </a:r>
            <a:r>
              <a:rPr lang="ja-JP" altLang="en-US" dirty="0" smtClean="0">
                <a:latin typeface="メイリオ" panose="020B0604030504040204" pitchFamily="50" charset="-128"/>
                <a:ea typeface="メイリオ" panose="020B0604030504040204" pitchFamily="50" charset="-128"/>
              </a:rPr>
              <a:t>ての小売業者</a:t>
            </a:r>
            <a:endParaRPr lang="en-US" altLang="ja-JP" dirty="0" smtClean="0">
              <a:latin typeface="メイリオ" panose="020B0604030504040204" pitchFamily="50" charset="-128"/>
              <a:ea typeface="メイリオ" panose="020B0604030504040204" pitchFamily="50" charset="-128"/>
            </a:endParaRPr>
          </a:p>
          <a:p>
            <a:endParaRPr kumimoji="1" lang="ja-JP" altLang="en-US" dirty="0">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2572718" y="4305368"/>
            <a:ext cx="681925" cy="461665"/>
          </a:xfrm>
          <a:prstGeom prst="rect">
            <a:avLst/>
          </a:prstGeom>
          <a:noFill/>
        </p:spPr>
        <p:txBody>
          <a:bodyPr wrap="square" rtlCol="0">
            <a:spAutoFit/>
          </a:bodyPr>
          <a:lstStyle/>
          <a:p>
            <a:r>
              <a:rPr kumimoji="1" lang="ja-JP" altLang="en-US" sz="2400" dirty="0" smtClean="0">
                <a:latin typeface="メイリオ" panose="020B0604030504040204" pitchFamily="50" charset="-128"/>
                <a:ea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3159558" y="3929783"/>
            <a:ext cx="2512822" cy="1200329"/>
          </a:xfrm>
          <a:prstGeom prst="rect">
            <a:avLst/>
          </a:prstGeom>
          <a:noFill/>
          <a:ln w="25400">
            <a:solidFill>
              <a:schemeClr val="tx1"/>
            </a:solidFill>
          </a:ln>
        </p:spPr>
        <p:txBody>
          <a:bodyPr wrap="square" rtlCol="0">
            <a:spAutoFit/>
          </a:bodyPr>
          <a:lstStyle/>
          <a:p>
            <a:endParaRPr lang="en-US" altLang="ja-JP" dirty="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小売業を行う</a:t>
            </a:r>
            <a:endParaRPr kumimoji="1" lang="en-US" altLang="ja-JP" dirty="0" smtClean="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製造業・サービス業者</a:t>
            </a:r>
            <a:endParaRPr lang="en-US" altLang="ja-JP" dirty="0" smtClean="0">
              <a:latin typeface="メイリオ" panose="020B0604030504040204" pitchFamily="50" charset="-128"/>
              <a:ea typeface="メイリオ" panose="020B0604030504040204" pitchFamily="50" charset="-128"/>
            </a:endParaRPr>
          </a:p>
          <a:p>
            <a:endParaRPr kumimoji="1" lang="ja-JP" altLang="en-US" dirty="0">
              <a:latin typeface="メイリオ" panose="020B0604030504040204" pitchFamily="50" charset="-128"/>
              <a:ea typeface="メイリオ" panose="020B0604030504040204" pitchFamily="50" charset="-128"/>
            </a:endParaRPr>
          </a:p>
        </p:txBody>
      </p:sp>
      <p:sp>
        <p:nvSpPr>
          <p:cNvPr id="12" name="テキスト ボックス 11"/>
          <p:cNvSpPr txBox="1"/>
          <p:nvPr/>
        </p:nvSpPr>
        <p:spPr>
          <a:xfrm>
            <a:off x="276879" y="5634591"/>
            <a:ext cx="2107892" cy="646331"/>
          </a:xfrm>
          <a:prstGeom prst="rect">
            <a:avLst/>
          </a:prstGeom>
          <a:noFill/>
          <a:ln w="25400">
            <a:solidFill>
              <a:schemeClr val="tx1"/>
            </a:solidFill>
          </a:ln>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継続的に小売業を行わない</a:t>
            </a:r>
            <a:r>
              <a:rPr lang="ja-JP" altLang="en-US" dirty="0" smtClean="0">
                <a:latin typeface="メイリオ" panose="020B0604030504040204" pitchFamily="50" charset="-128"/>
                <a:ea typeface="メイリオ" panose="020B0604030504040204" pitchFamily="50" charset="-128"/>
              </a:rPr>
              <a:t>事業者</a:t>
            </a:r>
            <a:endParaRPr kumimoji="1" lang="en-US" altLang="ja-JP" dirty="0" smtClean="0">
              <a:latin typeface="メイリオ" panose="020B0604030504040204" pitchFamily="50" charset="-128"/>
              <a:ea typeface="メイリオ" panose="020B0604030504040204" pitchFamily="50" charset="-128"/>
            </a:endParaRPr>
          </a:p>
        </p:txBody>
      </p:sp>
      <p:sp>
        <p:nvSpPr>
          <p:cNvPr id="13" name="テキスト ボックス 12"/>
          <p:cNvSpPr txBox="1"/>
          <p:nvPr/>
        </p:nvSpPr>
        <p:spPr>
          <a:xfrm>
            <a:off x="2592398" y="5611848"/>
            <a:ext cx="3079981" cy="1200329"/>
          </a:xfrm>
          <a:prstGeom prst="rect">
            <a:avLst/>
          </a:prstGeom>
          <a:noFill/>
          <a:ln w="25400">
            <a:noFill/>
          </a:ln>
        </p:spPr>
        <p:txBody>
          <a:bodyPr wrap="square" rtlCol="0">
            <a:spAutoFit/>
          </a:bodyPr>
          <a:lstStyle/>
          <a:p>
            <a:r>
              <a:rPr lang="ja-JP" altLang="en-US" dirty="0" smtClean="0">
                <a:latin typeface="メイリオ" panose="020B0604030504040204" pitchFamily="50" charset="-128"/>
                <a:ea typeface="メイリオ" panose="020B0604030504040204" pitchFamily="50" charset="-128"/>
              </a:rPr>
              <a:t>例．</a:t>
            </a:r>
            <a:endParaRPr lang="en-US" altLang="ja-JP" dirty="0" smtClean="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単発のﾌﾘｰﾏｰｹｯﾄ出品者</a:t>
            </a:r>
            <a:endParaRPr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（ｾﾄﾞﾘ</a:t>
            </a:r>
            <a:r>
              <a:rPr kumimoji="1" lang="en-US" altLang="ja-JP" dirty="0" smtClean="0">
                <a:latin typeface="メイリオ" panose="020B0604030504040204" pitchFamily="50" charset="-128"/>
                <a:ea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rPr>
              <a:t>ﾈｯﾄｵｰｸｼｮﾝも同様</a:t>
            </a:r>
            <a:r>
              <a:rPr kumimoji="1" lang="ja-JP" altLang="en-US" dirty="0" smtClean="0">
                <a:latin typeface="メイリオ" panose="020B0604030504040204" pitchFamily="50" charset="-128"/>
                <a:ea typeface="メイリオ" panose="020B0604030504040204" pitchFamily="50" charset="-128"/>
              </a:rPr>
              <a:t>）</a:t>
            </a:r>
            <a:endParaRPr kumimoji="1" lang="en-US" altLang="ja-JP" dirty="0" smtClean="0">
              <a:latin typeface="メイリオ" panose="020B0604030504040204" pitchFamily="50" charset="-128"/>
              <a:ea typeface="メイリオ" panose="020B0604030504040204" pitchFamily="50" charset="-128"/>
            </a:endParaRPr>
          </a:p>
          <a:p>
            <a:r>
              <a:rPr kumimoji="1" lang="en-US" altLang="ja-JP" dirty="0" smtClean="0">
                <a:latin typeface="メイリオ" panose="020B0604030504040204" pitchFamily="50" charset="-128"/>
                <a:ea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rPr>
              <a:t>事業性が無いものとする。</a:t>
            </a:r>
            <a:endParaRPr kumimoji="1" lang="ja-JP" altLang="en-US" dirty="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75405" y="565640"/>
            <a:ext cx="1700305" cy="369332"/>
          </a:xfrm>
          <a:prstGeom prst="rect">
            <a:avLst/>
          </a:prstGeom>
          <a:noFill/>
        </p:spPr>
        <p:txBody>
          <a:bodyPr wrap="square" rtlCol="0">
            <a:spAutoFit/>
          </a:bodyPr>
          <a:lstStyle/>
          <a:p>
            <a:r>
              <a:rPr kumimoji="1" lang="en-US" altLang="ja-JP" dirty="0" smtClean="0">
                <a:latin typeface="メイリオ" panose="020B0604030504040204" pitchFamily="50" charset="-128"/>
                <a:ea typeface="メイリオ" panose="020B0604030504040204" pitchFamily="50" charset="-128"/>
              </a:rPr>
              <a:t>【</a:t>
            </a:r>
            <a:r>
              <a:rPr lang="ja-JP" altLang="en-US" dirty="0" smtClean="0">
                <a:latin typeface="メイリオ" panose="020B0604030504040204" pitchFamily="50" charset="-128"/>
                <a:ea typeface="メイリオ" panose="020B0604030504040204" pitchFamily="50" charset="-128"/>
              </a:rPr>
              <a:t>１</a:t>
            </a:r>
            <a:r>
              <a:rPr lang="ja-JP" altLang="en-US" dirty="0">
                <a:latin typeface="メイリオ" panose="020B0604030504040204" pitchFamily="50" charset="-128"/>
                <a:ea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rPr>
              <a:t>背景</a:t>
            </a:r>
            <a:r>
              <a:rPr kumimoji="1" lang="en-US" altLang="ja-JP" dirty="0" smtClean="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p:txBody>
      </p:sp>
      <p:sp>
        <p:nvSpPr>
          <p:cNvPr id="19" name="テキスト ボックス 18"/>
          <p:cNvSpPr txBox="1"/>
          <p:nvPr/>
        </p:nvSpPr>
        <p:spPr>
          <a:xfrm>
            <a:off x="169286" y="2229539"/>
            <a:ext cx="5991290" cy="1384995"/>
          </a:xfrm>
          <a:prstGeom prst="rect">
            <a:avLst/>
          </a:prstGeom>
          <a:noFill/>
        </p:spPr>
        <p:txBody>
          <a:bodyPr wrap="square" rtlCol="0">
            <a:spAutoFit/>
          </a:bodyPr>
          <a:lstStyle/>
          <a:p>
            <a:r>
              <a:rPr lang="ja-JP" altLang="en-US" sz="1400" dirty="0" smtClean="0">
                <a:latin typeface="メイリオ" panose="020B0604030504040204" pitchFamily="50" charset="-128"/>
                <a:ea typeface="メイリオ" panose="020B0604030504040204" pitchFamily="50" charset="-128"/>
              </a:rPr>
              <a:t>①</a:t>
            </a:r>
            <a:r>
              <a:rPr lang="en-US" altLang="ja-JP" sz="1400" dirty="0" smtClean="0">
                <a:latin typeface="メイリオ" panose="020B0604030504040204" pitchFamily="50" charset="-128"/>
                <a:ea typeface="メイリオ" panose="020B0604030504040204" pitchFamily="50" charset="-128"/>
              </a:rPr>
              <a:t>1995</a:t>
            </a:r>
            <a:r>
              <a:rPr lang="ja-JP" altLang="en-US" sz="1400" dirty="0" smtClean="0">
                <a:latin typeface="メイリオ" panose="020B0604030504040204" pitchFamily="50" charset="-128"/>
                <a:ea typeface="メイリオ" panose="020B0604030504040204" pitchFamily="50" charset="-128"/>
              </a:rPr>
              <a:t>年：「容器包装リサイクル法」策定。</a:t>
            </a:r>
            <a:endParaRPr lang="en-US" altLang="ja-JP" sz="1400" dirty="0" smtClean="0">
              <a:latin typeface="メイリオ" panose="020B0604030504040204" pitchFamily="50" charset="-128"/>
              <a:ea typeface="メイリオ" panose="020B0604030504040204" pitchFamily="50" charset="-128"/>
            </a:endParaRPr>
          </a:p>
          <a:p>
            <a:r>
              <a:rPr kumimoji="1" lang="ja-JP" altLang="en-US" sz="1400" dirty="0" smtClean="0">
                <a:latin typeface="メイリオ" panose="020B0604030504040204" pitchFamily="50" charset="-128"/>
                <a:ea typeface="メイリオ" panose="020B0604030504040204" pitchFamily="50" charset="-128"/>
              </a:rPr>
              <a:t>②</a:t>
            </a:r>
            <a:r>
              <a:rPr kumimoji="1" lang="en-US" altLang="ja-JP" sz="1400" dirty="0" smtClean="0">
                <a:latin typeface="メイリオ" panose="020B0604030504040204" pitchFamily="50" charset="-128"/>
                <a:ea typeface="メイリオ" panose="020B0604030504040204" pitchFamily="50" charset="-128"/>
              </a:rPr>
              <a:t>2006</a:t>
            </a:r>
            <a:r>
              <a:rPr kumimoji="1" lang="ja-JP" altLang="en-US" sz="1400" dirty="0" smtClean="0">
                <a:latin typeface="メイリオ" panose="020B0604030504040204" pitchFamily="50" charset="-128"/>
                <a:ea typeface="メイリオ" panose="020B0604030504040204" pitchFamily="50" charset="-128"/>
              </a:rPr>
              <a:t>年</a:t>
            </a:r>
            <a:r>
              <a:rPr lang="ja-JP" altLang="en-US" sz="1400" dirty="0" smtClean="0">
                <a:latin typeface="メイリオ" panose="020B0604030504040204" pitchFamily="50" charset="-128"/>
                <a:ea typeface="メイリオ" panose="020B0604030504040204" pitchFamily="50" charset="-128"/>
              </a:rPr>
              <a:t>：「容器包装リサイクル法改正に伴い定められた省令」の改正。プラスチック製買物袋は排出抑制の手段として有料化を必須とする旨を規定。</a:t>
            </a:r>
            <a:endParaRPr lang="en-US" altLang="ja-JP" sz="1400" dirty="0" smtClean="0">
              <a:latin typeface="メイリオ" panose="020B0604030504040204" pitchFamily="50" charset="-128"/>
              <a:ea typeface="メイリオ" panose="020B0604030504040204" pitchFamily="50" charset="-128"/>
            </a:endParaRPr>
          </a:p>
          <a:p>
            <a:r>
              <a:rPr kumimoji="1" lang="ja-JP" altLang="en-US" sz="1400" dirty="0" smtClean="0">
                <a:latin typeface="メイリオ" panose="020B0604030504040204" pitchFamily="50" charset="-128"/>
                <a:ea typeface="メイリオ" panose="020B0604030504040204" pitchFamily="50" charset="-128"/>
              </a:rPr>
              <a:t>③</a:t>
            </a:r>
            <a:r>
              <a:rPr kumimoji="1" lang="en-US" altLang="ja-JP" sz="1400" dirty="0" smtClean="0">
                <a:latin typeface="メイリオ" panose="020B0604030504040204" pitchFamily="50" charset="-128"/>
                <a:ea typeface="メイリオ" panose="020B0604030504040204" pitchFamily="50" charset="-128"/>
              </a:rPr>
              <a:t>2019</a:t>
            </a:r>
            <a:r>
              <a:rPr kumimoji="1" lang="ja-JP" altLang="en-US" sz="1400" dirty="0" smtClean="0">
                <a:latin typeface="メイリオ" panose="020B0604030504040204" pitchFamily="50" charset="-128"/>
                <a:ea typeface="メイリオ" panose="020B0604030504040204" pitchFamily="50" charset="-128"/>
              </a:rPr>
              <a:t>年：「プラスチック資源循環戦略」と制定。</a:t>
            </a:r>
            <a:endParaRPr kumimoji="1" lang="en-US" altLang="ja-JP" sz="1400" dirty="0" smtClean="0">
              <a:latin typeface="メイリオ" panose="020B0604030504040204" pitchFamily="50" charset="-128"/>
              <a:ea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rPr>
              <a:t>④</a:t>
            </a:r>
            <a:r>
              <a:rPr lang="en-US" altLang="ja-JP" sz="1400" dirty="0" smtClean="0">
                <a:latin typeface="メイリオ" panose="020B0604030504040204" pitchFamily="50" charset="-128"/>
                <a:ea typeface="メイリオ" panose="020B0604030504040204" pitchFamily="50" charset="-128"/>
              </a:rPr>
              <a:t>2020</a:t>
            </a:r>
            <a:r>
              <a:rPr lang="ja-JP" altLang="en-US" sz="1400" dirty="0" smtClean="0">
                <a:latin typeface="メイリオ" panose="020B0604030504040204" pitchFamily="50" charset="-128"/>
                <a:ea typeface="メイリオ" panose="020B0604030504040204" pitchFamily="50" charset="-128"/>
              </a:rPr>
              <a:t>年</a:t>
            </a:r>
            <a:r>
              <a:rPr lang="en-US" altLang="ja-JP" sz="1400" dirty="0" smtClean="0">
                <a:latin typeface="メイリオ" panose="020B0604030504040204" pitchFamily="50" charset="-128"/>
                <a:ea typeface="メイリオ" panose="020B0604030504040204" pitchFamily="50" charset="-128"/>
              </a:rPr>
              <a:t>7</a:t>
            </a:r>
            <a:r>
              <a:rPr lang="ja-JP" altLang="en-US" sz="1400" dirty="0" smtClean="0">
                <a:latin typeface="メイリオ" panose="020B0604030504040204" pitchFamily="50" charset="-128"/>
                <a:ea typeface="メイリオ" panose="020B0604030504040204" pitchFamily="50" charset="-128"/>
              </a:rPr>
              <a:t>月</a:t>
            </a:r>
            <a:r>
              <a:rPr lang="en-US" altLang="ja-JP" sz="1400" dirty="0" smtClean="0">
                <a:latin typeface="メイリオ" panose="020B0604030504040204" pitchFamily="50" charset="-128"/>
                <a:ea typeface="メイリオ" panose="020B0604030504040204" pitchFamily="50" charset="-128"/>
              </a:rPr>
              <a:t>1</a:t>
            </a:r>
            <a:r>
              <a:rPr lang="ja-JP" altLang="en-US" sz="1400" dirty="0" smtClean="0">
                <a:latin typeface="メイリオ" panose="020B0604030504040204" pitchFamily="50" charset="-128"/>
                <a:ea typeface="メイリオ" panose="020B0604030504040204" pitchFamily="50" charset="-128"/>
              </a:rPr>
              <a:t>日より、プラスチック買物袋の有料提供開始</a:t>
            </a:r>
            <a:endParaRPr kumimoji="1" lang="ja-JP" altLang="en-US" sz="1400" dirty="0">
              <a:latin typeface="メイリオ" panose="020B0604030504040204" pitchFamily="50" charset="-128"/>
              <a:ea typeface="メイリオ" panose="020B0604030504040204" pitchFamily="50" charset="-128"/>
            </a:endParaRPr>
          </a:p>
        </p:txBody>
      </p:sp>
      <p:sp>
        <p:nvSpPr>
          <p:cNvPr id="21" name="山形 20"/>
          <p:cNvSpPr/>
          <p:nvPr/>
        </p:nvSpPr>
        <p:spPr>
          <a:xfrm>
            <a:off x="276879" y="883407"/>
            <a:ext cx="1908382" cy="1301857"/>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2" name="山形 21"/>
          <p:cNvSpPr/>
          <p:nvPr/>
        </p:nvSpPr>
        <p:spPr>
          <a:xfrm>
            <a:off x="1622650" y="880827"/>
            <a:ext cx="1908382" cy="1301857"/>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3" name="山形 22"/>
          <p:cNvSpPr/>
          <p:nvPr/>
        </p:nvSpPr>
        <p:spPr>
          <a:xfrm>
            <a:off x="2952923" y="878247"/>
            <a:ext cx="1908382" cy="1301857"/>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4" name="山形 23"/>
          <p:cNvSpPr/>
          <p:nvPr/>
        </p:nvSpPr>
        <p:spPr>
          <a:xfrm>
            <a:off x="4298692" y="875666"/>
            <a:ext cx="1908382" cy="1301857"/>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5" name="テキスト ボックス 24"/>
          <p:cNvSpPr txBox="1"/>
          <p:nvPr/>
        </p:nvSpPr>
        <p:spPr>
          <a:xfrm>
            <a:off x="883131" y="1373770"/>
            <a:ext cx="1302129" cy="338554"/>
          </a:xfrm>
          <a:prstGeom prst="rect">
            <a:avLst/>
          </a:prstGeom>
          <a:noFill/>
        </p:spPr>
        <p:txBody>
          <a:bodyPr wrap="square" rtlCol="0">
            <a:spAutoFit/>
          </a:bodyPr>
          <a:lstStyle/>
          <a:p>
            <a:r>
              <a:rPr kumimoji="1" lang="ja-JP" altLang="en-US" sz="1600" dirty="0" smtClean="0">
                <a:latin typeface="メイリオ" panose="020B0604030504040204" pitchFamily="50" charset="-128"/>
                <a:ea typeface="メイリオ" panose="020B0604030504040204" pitchFamily="50" charset="-128"/>
              </a:rPr>
              <a:t>①</a:t>
            </a:r>
            <a:r>
              <a:rPr lang="ja-JP" altLang="en-US" sz="1600" dirty="0" smtClean="0">
                <a:latin typeface="メイリオ" panose="020B0604030504040204" pitchFamily="50" charset="-128"/>
                <a:ea typeface="メイリオ" panose="020B0604030504040204" pitchFamily="50" charset="-128"/>
              </a:rPr>
              <a:t>法律策定</a:t>
            </a:r>
            <a:endParaRPr kumimoji="1" lang="en-US" altLang="ja-JP" sz="1600" dirty="0" smtClean="0">
              <a:latin typeface="メイリオ" panose="020B0604030504040204" pitchFamily="50" charset="-128"/>
              <a:ea typeface="メイリオ" panose="020B0604030504040204" pitchFamily="50" charset="-128"/>
            </a:endParaRPr>
          </a:p>
        </p:txBody>
      </p:sp>
      <p:sp>
        <p:nvSpPr>
          <p:cNvPr id="26" name="テキスト ボックス 25"/>
          <p:cNvSpPr txBox="1"/>
          <p:nvPr/>
        </p:nvSpPr>
        <p:spPr>
          <a:xfrm>
            <a:off x="2259897" y="1386684"/>
            <a:ext cx="1302129" cy="338554"/>
          </a:xfrm>
          <a:prstGeom prst="rect">
            <a:avLst/>
          </a:prstGeom>
          <a:noFill/>
        </p:spPr>
        <p:txBody>
          <a:bodyPr wrap="square" rtlCol="0">
            <a:spAutoFit/>
          </a:bodyPr>
          <a:lstStyle/>
          <a:p>
            <a:r>
              <a:rPr lang="ja-JP" altLang="en-US" sz="1600" dirty="0" smtClean="0">
                <a:latin typeface="メイリオ" panose="020B0604030504040204" pitchFamily="50" charset="-128"/>
                <a:ea typeface="メイリオ" panose="020B0604030504040204" pitchFamily="50" charset="-128"/>
              </a:rPr>
              <a:t>②省令</a:t>
            </a:r>
            <a:r>
              <a:rPr lang="ja-JP" altLang="en-US" sz="1600" dirty="0">
                <a:latin typeface="メイリオ" panose="020B0604030504040204" pitchFamily="50" charset="-128"/>
                <a:ea typeface="メイリオ" panose="020B0604030504040204" pitchFamily="50" charset="-128"/>
              </a:rPr>
              <a:t>改正</a:t>
            </a:r>
            <a:endParaRPr kumimoji="1" lang="en-US" altLang="ja-JP" sz="1600" dirty="0" smtClean="0">
              <a:latin typeface="メイリオ" panose="020B0604030504040204" pitchFamily="50" charset="-128"/>
              <a:ea typeface="メイリオ" panose="020B0604030504040204" pitchFamily="50" charset="-128"/>
            </a:endParaRPr>
          </a:p>
        </p:txBody>
      </p:sp>
      <p:sp>
        <p:nvSpPr>
          <p:cNvPr id="27" name="テキスト ボックス 26"/>
          <p:cNvSpPr txBox="1"/>
          <p:nvPr/>
        </p:nvSpPr>
        <p:spPr>
          <a:xfrm>
            <a:off x="3559172" y="1384104"/>
            <a:ext cx="1302129" cy="338554"/>
          </a:xfrm>
          <a:prstGeom prst="rect">
            <a:avLst/>
          </a:prstGeom>
          <a:noFill/>
        </p:spPr>
        <p:txBody>
          <a:bodyPr wrap="square" rtlCol="0">
            <a:spAutoFit/>
          </a:bodyPr>
          <a:lstStyle/>
          <a:p>
            <a:r>
              <a:rPr lang="ja-JP" altLang="en-US" sz="1600" dirty="0" smtClean="0">
                <a:latin typeface="メイリオ" panose="020B0604030504040204" pitchFamily="50" charset="-128"/>
                <a:ea typeface="メイリオ" panose="020B0604030504040204" pitchFamily="50" charset="-128"/>
              </a:rPr>
              <a:t>③戦略制定</a:t>
            </a:r>
            <a:endParaRPr kumimoji="1" lang="en-US" altLang="ja-JP" sz="1600" dirty="0" smtClean="0">
              <a:latin typeface="メイリオ" panose="020B0604030504040204" pitchFamily="50" charset="-128"/>
              <a:ea typeface="メイリオ" panose="020B0604030504040204" pitchFamily="50" charset="-128"/>
            </a:endParaRPr>
          </a:p>
        </p:txBody>
      </p:sp>
      <p:sp>
        <p:nvSpPr>
          <p:cNvPr id="28" name="テキスト ボックス 27"/>
          <p:cNvSpPr txBox="1"/>
          <p:nvPr/>
        </p:nvSpPr>
        <p:spPr>
          <a:xfrm>
            <a:off x="4858447" y="1381524"/>
            <a:ext cx="1302129" cy="338554"/>
          </a:xfrm>
          <a:prstGeom prst="rect">
            <a:avLst/>
          </a:prstGeom>
          <a:noFill/>
        </p:spPr>
        <p:txBody>
          <a:bodyPr wrap="square" rtlCol="0">
            <a:spAutoFit/>
          </a:bodyPr>
          <a:lstStyle/>
          <a:p>
            <a:r>
              <a:rPr lang="ja-JP" altLang="en-US" sz="1600" dirty="0" smtClean="0">
                <a:latin typeface="メイリオ" panose="020B0604030504040204" pitchFamily="50" charset="-128"/>
                <a:ea typeface="メイリオ" panose="020B0604030504040204" pitchFamily="50" charset="-128"/>
              </a:rPr>
              <a:t>④一斉開始</a:t>
            </a:r>
            <a:endParaRPr kumimoji="1" lang="en-US" altLang="ja-JP" sz="1600" dirty="0" smtClean="0">
              <a:latin typeface="メイリオ" panose="020B0604030504040204" pitchFamily="50" charset="-128"/>
              <a:ea typeface="メイリオ" panose="020B0604030504040204" pitchFamily="50" charset="-128"/>
            </a:endParaRPr>
          </a:p>
        </p:txBody>
      </p:sp>
      <p:pic>
        <p:nvPicPr>
          <p:cNvPr id="29" name="図 28" descr="様々なレジ袋"/>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72552" y="850149"/>
            <a:ext cx="2681206" cy="2105128"/>
          </a:xfrm>
          <a:prstGeom prst="rect">
            <a:avLst/>
          </a:prstGeom>
          <a:noFill/>
          <a:ln>
            <a:noFill/>
          </a:ln>
        </p:spPr>
      </p:pic>
      <p:sp>
        <p:nvSpPr>
          <p:cNvPr id="30" name="テキスト ボックス 29"/>
          <p:cNvSpPr txBox="1"/>
          <p:nvPr/>
        </p:nvSpPr>
        <p:spPr>
          <a:xfrm>
            <a:off x="8870251" y="950652"/>
            <a:ext cx="3496027" cy="1815882"/>
          </a:xfrm>
          <a:prstGeom prst="rect">
            <a:avLst/>
          </a:prstGeom>
          <a:noFill/>
        </p:spPr>
        <p:txBody>
          <a:bodyPr wrap="square" rtlCol="0">
            <a:spAutoFit/>
          </a:bodyPr>
          <a:lstStyle/>
          <a:p>
            <a:r>
              <a:rPr lang="en-US" altLang="ja-JP" sz="1400" dirty="0" smtClean="0">
                <a:latin typeface="メイリオ" panose="020B0604030504040204" pitchFamily="50" charset="-128"/>
                <a:ea typeface="メイリオ" panose="020B0604030504040204" pitchFamily="50" charset="-128"/>
              </a:rPr>
              <a:t>【</a:t>
            </a:r>
            <a:r>
              <a:rPr lang="ja-JP" altLang="en-US" sz="1400" u="wavy" dirty="0" smtClean="0">
                <a:latin typeface="メイリオ" panose="020B0604030504040204" pitchFamily="50" charset="-128"/>
                <a:ea typeface="メイリオ" panose="020B0604030504040204" pitchFamily="50" charset="-128"/>
              </a:rPr>
              <a:t>有料化</a:t>
            </a:r>
            <a:r>
              <a:rPr lang="ja-JP" altLang="en-US" sz="1400" dirty="0" smtClean="0">
                <a:latin typeface="メイリオ" panose="020B0604030504040204" pitchFamily="50" charset="-128"/>
                <a:ea typeface="メイリオ" panose="020B0604030504040204" pitchFamily="50" charset="-128"/>
              </a:rPr>
              <a:t>の条件（いずれも満たす）</a:t>
            </a:r>
            <a:r>
              <a:rPr lang="en-US" altLang="ja-JP" sz="1400" dirty="0" smtClean="0">
                <a:latin typeface="メイリオ" panose="020B0604030504040204" pitchFamily="50" charset="-128"/>
                <a:ea typeface="メイリオ" panose="020B0604030504040204" pitchFamily="50" charset="-128"/>
              </a:rPr>
              <a:t>】</a:t>
            </a:r>
          </a:p>
          <a:p>
            <a:r>
              <a:rPr kumimoji="1" lang="ja-JP" altLang="en-US" sz="1400" dirty="0" smtClean="0">
                <a:latin typeface="メイリオ" panose="020B0604030504040204" pitchFamily="50" charset="-128"/>
                <a:ea typeface="メイリオ" panose="020B0604030504040204" pitchFamily="50" charset="-128"/>
              </a:rPr>
              <a:t>●プラスチック製であること</a:t>
            </a:r>
            <a:endParaRPr kumimoji="1" lang="en-US" altLang="ja-JP" sz="1400" dirty="0" smtClean="0">
              <a:latin typeface="メイリオ" panose="020B0604030504040204" pitchFamily="50" charset="-128"/>
              <a:ea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rPr>
              <a:t>●持ち手があること</a:t>
            </a:r>
            <a:endParaRPr lang="en-US" altLang="ja-JP" sz="1400" dirty="0" smtClean="0">
              <a:latin typeface="メイリオ" panose="020B0604030504040204" pitchFamily="50" charset="-128"/>
              <a:ea typeface="メイリオ" panose="020B0604030504040204" pitchFamily="50" charset="-128"/>
            </a:endParaRPr>
          </a:p>
          <a:p>
            <a:r>
              <a:rPr kumimoji="1" lang="ja-JP" altLang="en-US" sz="1400" dirty="0" smtClean="0">
                <a:latin typeface="メイリオ" panose="020B0604030504040204" pitchFamily="50" charset="-128"/>
                <a:ea typeface="メイリオ" panose="020B0604030504040204" pitchFamily="50" charset="-128"/>
              </a:rPr>
              <a:t>●既定の薄さ以下であること</a:t>
            </a:r>
            <a:endParaRPr kumimoji="1" lang="en-US" altLang="ja-JP" sz="1400" dirty="0" smtClean="0">
              <a:latin typeface="メイリオ" panose="020B0604030504040204" pitchFamily="50" charset="-128"/>
              <a:ea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何度</a:t>
            </a:r>
            <a:r>
              <a:rPr lang="ja-JP" altLang="en-US" sz="1400" dirty="0" smtClean="0">
                <a:latin typeface="メイリオ" panose="020B0604030504040204" pitchFamily="50" charset="-128"/>
                <a:ea typeface="メイリオ" panose="020B0604030504040204" pitchFamily="50" charset="-128"/>
              </a:rPr>
              <a:t>も使える耐久性が無いこ</a:t>
            </a:r>
            <a:r>
              <a:rPr lang="ja-JP" altLang="en-US" sz="1400" dirty="0">
                <a:latin typeface="メイリオ" panose="020B0604030504040204" pitchFamily="50" charset="-128"/>
                <a:ea typeface="メイリオ" panose="020B0604030504040204" pitchFamily="50" charset="-128"/>
              </a:rPr>
              <a:t>と</a:t>
            </a:r>
            <a:endParaRPr kumimoji="1" lang="en-US" altLang="ja-JP" sz="1400" dirty="0" smtClean="0">
              <a:latin typeface="メイリオ" panose="020B0604030504040204" pitchFamily="50" charset="-128"/>
              <a:ea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rPr>
              <a:t>●商品と一体化していないこと</a:t>
            </a:r>
            <a:endParaRPr lang="en-US" altLang="ja-JP" sz="1400" dirty="0" smtClean="0">
              <a:latin typeface="メイリオ" panose="020B0604030504040204" pitchFamily="50" charset="-128"/>
              <a:ea typeface="メイリオ" panose="020B0604030504040204" pitchFamily="50" charset="-128"/>
            </a:endParaRPr>
          </a:p>
          <a:p>
            <a:r>
              <a:rPr kumimoji="1" lang="ja-JP" altLang="en-US" sz="1400" dirty="0" smtClean="0">
                <a:latin typeface="メイリオ" panose="020B0604030504040204" pitchFamily="50" charset="-128"/>
                <a:ea typeface="メイリオ" panose="020B0604030504040204" pitchFamily="50" charset="-128"/>
              </a:rPr>
              <a:t>●バイオマス素材を配合していないこと</a:t>
            </a:r>
            <a:endParaRPr kumimoji="1" lang="en-US" altLang="ja-JP" sz="1400" dirty="0" smtClean="0">
              <a:latin typeface="メイリオ" panose="020B0604030504040204" pitchFamily="50" charset="-128"/>
              <a:ea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rPr>
              <a:t>●役務の提供に使用していないこと</a:t>
            </a:r>
            <a:endParaRPr kumimoji="1" lang="en-US" altLang="ja-JP" sz="1400" dirty="0" smtClean="0">
              <a:latin typeface="メイリオ" panose="020B0604030504040204" pitchFamily="50" charset="-128"/>
              <a:ea typeface="メイリオ" panose="020B0604030504040204" pitchFamily="50" charset="-128"/>
            </a:endParaRPr>
          </a:p>
        </p:txBody>
      </p:sp>
      <p:sp>
        <p:nvSpPr>
          <p:cNvPr id="31" name="正方形/長方形 30"/>
          <p:cNvSpPr/>
          <p:nvPr/>
        </p:nvSpPr>
        <p:spPr>
          <a:xfrm>
            <a:off x="6085181" y="2967616"/>
            <a:ext cx="5445558" cy="369332"/>
          </a:xfrm>
          <a:prstGeom prst="rect">
            <a:avLst/>
          </a:prstGeom>
        </p:spPr>
        <p:txBody>
          <a:bodyPr wrap="square">
            <a:spAutoFit/>
          </a:bodyPr>
          <a:lstStyle/>
          <a:p>
            <a:r>
              <a:rPr lang="en-US" altLang="ja-JP" dirty="0" smtClean="0">
                <a:latin typeface="メイリオ" panose="020B0604030504040204" pitchFamily="50" charset="-128"/>
                <a:ea typeface="メイリオ" panose="020B0604030504040204" pitchFamily="50" charset="-128"/>
              </a:rPr>
              <a:t>【</a:t>
            </a:r>
            <a:r>
              <a:rPr lang="ja-JP" altLang="en-US" dirty="0" smtClean="0">
                <a:latin typeface="メイリオ" panose="020B0604030504040204" pitchFamily="50" charset="-128"/>
                <a:ea typeface="メイリオ" panose="020B0604030504040204" pitchFamily="50" charset="-128"/>
              </a:rPr>
              <a:t>５．“有料化”の対象とならない買物袋（例）</a:t>
            </a:r>
            <a:r>
              <a:rPr lang="en-US" altLang="ja-JP" dirty="0" smtClean="0">
                <a:latin typeface="メイリオ" panose="020B0604030504040204" pitchFamily="50" charset="-128"/>
                <a:ea typeface="メイリオ" panose="020B0604030504040204" pitchFamily="50" charset="-128"/>
              </a:rPr>
              <a:t>】</a:t>
            </a:r>
          </a:p>
        </p:txBody>
      </p:sp>
      <p:pic>
        <p:nvPicPr>
          <p:cNvPr id="32" name="図 31" descr="ビニールが分厚い袋。"/>
          <p:cNvPicPr/>
          <p:nvPr/>
        </p:nvPicPr>
        <p:blipFill>
          <a:blip r:embed="rId3">
            <a:extLst>
              <a:ext uri="{28A0092B-C50C-407E-A947-70E740481C1C}">
                <a14:useLocalDpi xmlns:a14="http://schemas.microsoft.com/office/drawing/2010/main" val="0"/>
              </a:ext>
            </a:extLst>
          </a:blip>
          <a:srcRect/>
          <a:stretch>
            <a:fillRect/>
          </a:stretch>
        </p:blipFill>
        <p:spPr bwMode="auto">
          <a:xfrm>
            <a:off x="6272552" y="3541964"/>
            <a:ext cx="2681206" cy="1895734"/>
          </a:xfrm>
          <a:prstGeom prst="rect">
            <a:avLst/>
          </a:prstGeom>
          <a:noFill/>
          <a:ln>
            <a:noFill/>
          </a:ln>
        </p:spPr>
      </p:pic>
      <p:pic>
        <p:nvPicPr>
          <p:cNvPr id="33" name="図 32" descr="https://upload.wikimedia.org/wikipedia/commons/thumb/0/0e/Sacker_counter_in_the_Japanese_Supermarket.jpg/220px-Sacker_counter_in_the_Japanese_Supermarket.jpg">
            <a:hlinkClick r:id="rId4"/>
          </p:cNvPr>
          <p:cNvPicPr/>
          <p:nvPr/>
        </p:nvPicPr>
        <p:blipFill>
          <a:blip r:embed="rId5">
            <a:extLst>
              <a:ext uri="{28A0092B-C50C-407E-A947-70E740481C1C}">
                <a14:useLocalDpi xmlns:a14="http://schemas.microsoft.com/office/drawing/2010/main" val="0"/>
              </a:ext>
            </a:extLst>
          </a:blip>
          <a:srcRect/>
          <a:stretch>
            <a:fillRect/>
          </a:stretch>
        </p:blipFill>
        <p:spPr bwMode="auto">
          <a:xfrm>
            <a:off x="8995991" y="3541964"/>
            <a:ext cx="2759431" cy="1895734"/>
          </a:xfrm>
          <a:prstGeom prst="rect">
            <a:avLst/>
          </a:prstGeom>
          <a:noFill/>
          <a:ln>
            <a:noFill/>
          </a:ln>
        </p:spPr>
      </p:pic>
      <p:sp>
        <p:nvSpPr>
          <p:cNvPr id="34" name="テキスト ボックス 33"/>
          <p:cNvSpPr txBox="1"/>
          <p:nvPr/>
        </p:nvSpPr>
        <p:spPr>
          <a:xfrm>
            <a:off x="6272552" y="3257040"/>
            <a:ext cx="5919448" cy="307777"/>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（袋の厚さが</a:t>
            </a:r>
            <a:r>
              <a:rPr lang="en-US" altLang="ja-JP" sz="1400" dirty="0">
                <a:latin typeface="メイリオ" panose="020B0604030504040204" pitchFamily="50" charset="-128"/>
                <a:ea typeface="メイリオ" panose="020B0604030504040204" pitchFamily="50" charset="-128"/>
              </a:rPr>
              <a:t>50μm</a:t>
            </a:r>
            <a:r>
              <a:rPr lang="ja-JP" altLang="en-US" sz="1400" dirty="0">
                <a:latin typeface="メイリオ" panose="020B0604030504040204" pitchFamily="50" charset="-128"/>
                <a:ea typeface="メイリオ" panose="020B0604030504040204" pitchFamily="50" charset="-128"/>
              </a:rPr>
              <a:t>以上の袋）　（生鮮食料品を入れるロールポリ袋</a:t>
            </a:r>
            <a:r>
              <a:rPr lang="ja-JP" altLang="en-US" sz="1400" dirty="0" smtClean="0">
                <a:latin typeface="メイリオ" panose="020B0604030504040204" pitchFamily="50" charset="-128"/>
                <a:ea typeface="メイリオ" panose="020B0604030504040204" pitchFamily="50" charset="-128"/>
              </a:rPr>
              <a:t>）</a:t>
            </a:r>
            <a:endParaRPr lang="en-US" altLang="ja-JP" sz="1400" dirty="0">
              <a:latin typeface="メイリオ" panose="020B0604030504040204" pitchFamily="50" charset="-128"/>
              <a:ea typeface="メイリオ" panose="020B0604030504040204" pitchFamily="50" charset="-128"/>
            </a:endParaRPr>
          </a:p>
        </p:txBody>
      </p:sp>
      <p:sp>
        <p:nvSpPr>
          <p:cNvPr id="35" name="テキスト ボックス 34"/>
          <p:cNvSpPr txBox="1"/>
          <p:nvPr/>
        </p:nvSpPr>
        <p:spPr>
          <a:xfrm>
            <a:off x="6177850" y="5428307"/>
            <a:ext cx="6014150" cy="1384995"/>
          </a:xfrm>
          <a:prstGeom prst="rect">
            <a:avLst/>
          </a:prstGeom>
          <a:noFill/>
        </p:spPr>
        <p:txBody>
          <a:bodyPr wrap="square" rtlCol="0">
            <a:spAutoFit/>
          </a:bodyPr>
          <a:lstStyle/>
          <a:p>
            <a:r>
              <a:rPr lang="en-US" altLang="ja-JP" sz="1400" dirty="0" smtClean="0">
                <a:latin typeface="メイリオ" panose="020B0604030504040204" pitchFamily="50" charset="-128"/>
                <a:ea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rPr>
              <a:t>有料化の</a:t>
            </a:r>
            <a:r>
              <a:rPr lang="ja-JP" altLang="en-US" sz="1400" dirty="0" smtClean="0">
                <a:latin typeface="メイリオ" panose="020B0604030504040204" pitchFamily="50" charset="-128"/>
                <a:ea typeface="メイリオ" panose="020B0604030504040204" pitchFamily="50" charset="-128"/>
              </a:rPr>
              <a:t>対象</a:t>
            </a:r>
            <a:r>
              <a:rPr lang="ja-JP" altLang="en-US" sz="1400" b="1" dirty="0" smtClean="0">
                <a:solidFill>
                  <a:srgbClr val="FF0000"/>
                </a:solidFill>
                <a:latin typeface="メイリオ" panose="020B0604030504040204" pitchFamily="50" charset="-128"/>
                <a:ea typeface="メイリオ" panose="020B0604030504040204" pitchFamily="50" charset="-128"/>
              </a:rPr>
              <a:t>“外”</a:t>
            </a:r>
            <a:r>
              <a:rPr lang="ja-JP" altLang="en-US" sz="1400" dirty="0" smtClean="0">
                <a:latin typeface="メイリオ" panose="020B0604030504040204" pitchFamily="50" charset="-128"/>
                <a:ea typeface="メイリオ" panose="020B0604030504040204" pitchFamily="50" charset="-128"/>
              </a:rPr>
              <a:t>と</a:t>
            </a:r>
            <a:r>
              <a:rPr lang="ja-JP" altLang="en-US" sz="1400" dirty="0" smtClean="0">
                <a:latin typeface="メイリオ" panose="020B0604030504040204" pitchFamily="50" charset="-128"/>
                <a:ea typeface="メイリオ" panose="020B0604030504040204" pitchFamily="50" charset="-128"/>
              </a:rPr>
              <a:t>なる条件（いずれかを満たす）</a:t>
            </a:r>
            <a:r>
              <a:rPr lang="en-US" altLang="ja-JP" sz="1400" dirty="0" smtClean="0">
                <a:latin typeface="メイリオ" panose="020B0604030504040204" pitchFamily="50" charset="-128"/>
                <a:ea typeface="メイリオ" panose="020B0604030504040204" pitchFamily="50" charset="-128"/>
              </a:rPr>
              <a:t>】</a:t>
            </a:r>
          </a:p>
          <a:p>
            <a:r>
              <a:rPr kumimoji="1" lang="ja-JP" altLang="en-US" sz="1400" dirty="0" smtClean="0">
                <a:latin typeface="メイリオ" panose="020B0604030504040204" pitchFamily="50" charset="-128"/>
                <a:ea typeface="メイリオ" panose="020B0604030504040204" pitchFamily="50" charset="-128"/>
              </a:rPr>
              <a:t>●既定以上の厚さを持ち、繰り返し使用できること。</a:t>
            </a:r>
            <a:endParaRPr kumimoji="1" lang="en-US" altLang="ja-JP" sz="1400" dirty="0" smtClean="0">
              <a:latin typeface="メイリオ" panose="020B0604030504040204" pitchFamily="50" charset="-128"/>
              <a:ea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rPr>
              <a:t>●バイオマス素材の配合率が既定以上であること。</a:t>
            </a:r>
            <a:endParaRPr lang="en-US" altLang="ja-JP" sz="1400" dirty="0" smtClean="0">
              <a:latin typeface="メイリオ" panose="020B0604030504040204" pitchFamily="50" charset="-128"/>
              <a:ea typeface="メイリオ" panose="020B0604030504040204" pitchFamily="50" charset="-128"/>
            </a:endParaRPr>
          </a:p>
          <a:p>
            <a:r>
              <a:rPr kumimoji="1" lang="ja-JP" altLang="en-US" sz="1400" dirty="0" smtClean="0">
                <a:latin typeface="メイリオ" panose="020B0604030504040204" pitchFamily="50" charset="-128"/>
                <a:ea typeface="メイリオ" panose="020B0604030504040204" pitchFamily="50" charset="-128"/>
              </a:rPr>
              <a:t>●そもそも袋では</a:t>
            </a:r>
            <a:r>
              <a:rPr lang="ja-JP" altLang="en-US" sz="1400" dirty="0" smtClean="0">
                <a:latin typeface="メイリオ" panose="020B0604030504040204" pitchFamily="50" charset="-128"/>
                <a:ea typeface="メイリオ" panose="020B0604030504040204" pitchFamily="50" charset="-128"/>
              </a:rPr>
              <a:t>無いこと</a:t>
            </a:r>
            <a:r>
              <a:rPr lang="ja-JP" altLang="en-US" sz="1400" dirty="0">
                <a:latin typeface="メイリオ" panose="020B0604030504040204" pitchFamily="50" charset="-128"/>
                <a:ea typeface="メイリオ" panose="020B0604030504040204" pitchFamily="50" charset="-128"/>
              </a:rPr>
              <a:t>。</a:t>
            </a:r>
            <a:endParaRPr kumimoji="1" lang="en-US" altLang="ja-JP" sz="1400" dirty="0" smtClean="0">
              <a:latin typeface="メイリオ" panose="020B0604030504040204" pitchFamily="50" charset="-128"/>
              <a:ea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rPr>
              <a:t>●プラスチック製では無いこと。</a:t>
            </a:r>
            <a:endParaRPr lang="en-US" altLang="ja-JP" sz="1400" dirty="0" smtClean="0">
              <a:latin typeface="メイリオ" panose="020B0604030504040204" pitchFamily="50" charset="-128"/>
              <a:ea typeface="メイリオ" panose="020B0604030504040204" pitchFamily="50" charset="-128"/>
            </a:endParaRPr>
          </a:p>
          <a:p>
            <a:r>
              <a:rPr kumimoji="1" lang="ja-JP" altLang="en-US" sz="1400" dirty="0" smtClean="0">
                <a:latin typeface="メイリオ" panose="020B0604030504040204" pitchFamily="50" charset="-128"/>
                <a:ea typeface="メイリオ" panose="020B0604030504040204" pitchFamily="50" charset="-128"/>
              </a:rPr>
              <a:t>●商品と一体化しており陳列された時点で既に袋詰めとなっていること。</a:t>
            </a:r>
            <a:endParaRPr kumimoji="1" lang="en-US" altLang="ja-JP" sz="1400" dirty="0" smtClean="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3489213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72570"/>
            <a:ext cx="9965410" cy="418646"/>
          </a:xfrm>
          <a:prstGeom prst="rect">
            <a:avLst/>
          </a:prstGeom>
        </p:spPr>
        <p:txBody>
          <a:bodyPr vert="horz" lIns="91440" tIns="45720" rIns="91440" bIns="45720" rtlCol="0" anchor="ctr">
            <a:noAutofit/>
          </a:bodyPr>
          <a:lstStyle>
            <a:lvl1pPr algn="l" defTabSz="914400" rtl="0" eaLnBrk="1" latinLnBrk="0" hangingPunct="1">
              <a:lnSpc>
                <a:spcPct val="85000"/>
              </a:lnSpc>
              <a:spcBef>
                <a:spcPct val="0"/>
              </a:spcBef>
              <a:buNone/>
              <a:defRPr kumimoji="1" sz="5400" kern="1200" spc="-120" baseline="0">
                <a:solidFill>
                  <a:schemeClr val="accent1"/>
                </a:solidFill>
                <a:latin typeface="+mj-lt"/>
                <a:ea typeface="+mj-ea"/>
                <a:cs typeface="+mj-cs"/>
              </a:defRPr>
            </a:lvl1pPr>
          </a:lstStyle>
          <a:p>
            <a:r>
              <a:rPr lang="ja-JP" altLang="en-US" sz="3600" u="sng" smtClean="0">
                <a:solidFill>
                  <a:schemeClr val="tx1"/>
                </a:solidFill>
              </a:rPr>
              <a:t>プラスチック製買い物袋有料化について②</a:t>
            </a:r>
            <a:endParaRPr lang="ja-JP" altLang="en-US" sz="3600" u="sng" dirty="0">
              <a:solidFill>
                <a:schemeClr val="tx1"/>
              </a:solidFill>
            </a:endParaRPr>
          </a:p>
        </p:txBody>
      </p:sp>
      <p:sp>
        <p:nvSpPr>
          <p:cNvPr id="5" name="テキスト ボックス 4"/>
          <p:cNvSpPr txBox="1"/>
          <p:nvPr/>
        </p:nvSpPr>
        <p:spPr>
          <a:xfrm>
            <a:off x="232278" y="550627"/>
            <a:ext cx="6161068" cy="1200329"/>
          </a:xfrm>
          <a:prstGeom prst="rect">
            <a:avLst/>
          </a:prstGeom>
          <a:noFill/>
          <a:ln w="25400">
            <a:noFill/>
          </a:ln>
        </p:spPr>
        <p:txBody>
          <a:bodyPr wrap="square" rtlCol="0">
            <a:spAutoFit/>
          </a:bodyPr>
          <a:lstStyle/>
          <a:p>
            <a:r>
              <a:rPr lang="en-US" altLang="ja-JP" dirty="0" smtClean="0">
                <a:latin typeface="メイリオ" panose="020B0604030504040204" pitchFamily="50" charset="-128"/>
                <a:ea typeface="メイリオ" panose="020B0604030504040204" pitchFamily="50" charset="-128"/>
              </a:rPr>
              <a:t>【</a:t>
            </a:r>
            <a:r>
              <a:rPr lang="ja-JP" altLang="en-US" dirty="0" smtClean="0">
                <a:latin typeface="メイリオ" panose="020B0604030504040204" pitchFamily="50" charset="-128"/>
                <a:ea typeface="メイリオ" panose="020B0604030504040204" pitchFamily="50" charset="-128"/>
              </a:rPr>
              <a:t>６</a:t>
            </a:r>
            <a:r>
              <a:rPr lang="ja-JP" altLang="en-US" dirty="0">
                <a:latin typeface="メイリオ" panose="020B0604030504040204" pitchFamily="50" charset="-128"/>
                <a:ea typeface="メイリオ" panose="020B0604030504040204" pitchFamily="50" charset="-128"/>
              </a:rPr>
              <a:t>．</a:t>
            </a:r>
            <a:r>
              <a:rPr lang="ja-JP" altLang="en-US" dirty="0" smtClean="0">
                <a:latin typeface="メイリオ" panose="020B0604030504040204" pitchFamily="50" charset="-128"/>
                <a:ea typeface="メイリオ" panose="020B0604030504040204" pitchFamily="50" charset="-128"/>
              </a:rPr>
              <a:t>有料化の方法</a:t>
            </a:r>
            <a:r>
              <a:rPr lang="en-US" altLang="ja-JP" dirty="0" smtClean="0">
                <a:latin typeface="メイリオ" panose="020B0604030504040204" pitchFamily="50" charset="-128"/>
                <a:ea typeface="メイリオ" panose="020B0604030504040204" pitchFamily="50" charset="-128"/>
              </a:rPr>
              <a:t>】</a:t>
            </a:r>
          </a:p>
          <a:p>
            <a:r>
              <a:rPr lang="ja-JP" altLang="en-US" dirty="0" smtClean="0">
                <a:latin typeface="メイリオ" panose="020B0604030504040204" pitchFamily="50" charset="-128"/>
                <a:ea typeface="メイリオ" panose="020B0604030504040204" pitchFamily="50" charset="-128"/>
              </a:rPr>
              <a:t>・一定の対価を徴収する。</a:t>
            </a:r>
            <a:endParaRPr lang="en-US" altLang="ja-JP" dirty="0" smtClean="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・ポイントを</a:t>
            </a:r>
            <a:r>
              <a:rPr lang="ja-JP" altLang="en-US" dirty="0" smtClean="0">
                <a:latin typeface="メイリオ" panose="020B0604030504040204" pitchFamily="50" charset="-128"/>
                <a:ea typeface="メイリオ" panose="020B0604030504040204" pitchFamily="50" charset="-128"/>
              </a:rPr>
              <a:t>付与しない。</a:t>
            </a:r>
            <a:endParaRPr lang="en-US" altLang="ja-JP" dirty="0">
              <a:latin typeface="メイリオ" panose="020B0604030504040204" pitchFamily="50" charset="-128"/>
              <a:ea typeface="メイリオ" panose="020B0604030504040204" pitchFamily="50" charset="-128"/>
            </a:endParaRPr>
          </a:p>
          <a:p>
            <a:r>
              <a:rPr lang="en-US" altLang="ja-JP" dirty="0" smtClean="0">
                <a:latin typeface="メイリオ" panose="020B0604030504040204" pitchFamily="50" charset="-128"/>
                <a:ea typeface="メイリオ" panose="020B0604030504040204" pitchFamily="50" charset="-128"/>
              </a:rPr>
              <a:t>(</a:t>
            </a:r>
            <a:r>
              <a:rPr lang="ja-JP" altLang="en-US" dirty="0" smtClean="0">
                <a:latin typeface="メイリオ" panose="020B0604030504040204" pitchFamily="50" charset="-128"/>
                <a:ea typeface="メイリオ" panose="020B0604030504040204" pitchFamily="50" charset="-128"/>
              </a:rPr>
              <a:t>袋を使用しない人には相応のﾎﾟｲﾝﾄを付与する。</a:t>
            </a:r>
            <a:r>
              <a:rPr lang="en-US" altLang="ja-JP" dirty="0" smtClean="0">
                <a:latin typeface="メイリオ" panose="020B0604030504040204" pitchFamily="50" charset="-128"/>
                <a:ea typeface="メイリオ" panose="020B0604030504040204" pitchFamily="50" charset="-128"/>
              </a:rPr>
              <a:t>)</a:t>
            </a:r>
            <a:endParaRPr lang="en-US" altLang="ja-JP" dirty="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229698" y="1725918"/>
            <a:ext cx="6163648" cy="369332"/>
          </a:xfrm>
          <a:prstGeom prst="rect">
            <a:avLst/>
          </a:prstGeom>
          <a:noFill/>
          <a:ln w="25400">
            <a:noFill/>
          </a:ln>
        </p:spPr>
        <p:txBody>
          <a:bodyPr wrap="square" rtlCol="0">
            <a:spAutoFit/>
          </a:bodyPr>
          <a:lstStyle/>
          <a:p>
            <a:r>
              <a:rPr lang="en-US" altLang="ja-JP" dirty="0" smtClean="0">
                <a:latin typeface="メイリオ" panose="020B0604030504040204" pitchFamily="50" charset="-128"/>
                <a:ea typeface="メイリオ" panose="020B0604030504040204" pitchFamily="50" charset="-128"/>
              </a:rPr>
              <a:t>【</a:t>
            </a:r>
            <a:r>
              <a:rPr lang="ja-JP" altLang="en-US" dirty="0" smtClean="0">
                <a:latin typeface="メイリオ" panose="020B0604030504040204" pitchFamily="50" charset="-128"/>
                <a:ea typeface="メイリオ" panose="020B0604030504040204" pitchFamily="50" charset="-128"/>
              </a:rPr>
              <a:t>７</a:t>
            </a:r>
            <a:r>
              <a:rPr lang="ja-JP" altLang="en-US" dirty="0">
                <a:latin typeface="メイリオ" panose="020B0604030504040204" pitchFamily="50" charset="-128"/>
                <a:ea typeface="メイリオ" panose="020B0604030504040204" pitchFamily="50" charset="-128"/>
              </a:rPr>
              <a:t>．</a:t>
            </a:r>
            <a:r>
              <a:rPr lang="ja-JP" altLang="en-US" dirty="0" smtClean="0">
                <a:latin typeface="メイリオ" panose="020B0604030504040204" pitchFamily="50" charset="-128"/>
                <a:ea typeface="メイリオ" panose="020B0604030504040204" pitchFamily="50" charset="-128"/>
              </a:rPr>
              <a:t>有料化しないで買物袋を配布する方法</a:t>
            </a:r>
            <a:r>
              <a:rPr lang="en-US" altLang="ja-JP" dirty="0" smtClean="0">
                <a:latin typeface="メイリオ" panose="020B0604030504040204" pitchFamily="50" charset="-128"/>
                <a:ea typeface="メイリオ" panose="020B0604030504040204" pitchFamily="50" charset="-128"/>
              </a:rPr>
              <a:t>】</a:t>
            </a:r>
          </a:p>
        </p:txBody>
      </p:sp>
      <p:sp>
        <p:nvSpPr>
          <p:cNvPr id="7" name="テキスト ボックス 6"/>
          <p:cNvSpPr txBox="1"/>
          <p:nvPr/>
        </p:nvSpPr>
        <p:spPr>
          <a:xfrm>
            <a:off x="227117" y="2079799"/>
            <a:ext cx="5581976" cy="1200329"/>
          </a:xfrm>
          <a:prstGeom prst="rect">
            <a:avLst/>
          </a:prstGeom>
          <a:noFill/>
          <a:ln w="25400">
            <a:noFill/>
          </a:ln>
        </p:spPr>
        <p:txBody>
          <a:bodyPr wrap="square" rtlCol="0">
            <a:spAutoFit/>
          </a:bodyPr>
          <a:lstStyle/>
          <a:p>
            <a:r>
              <a:rPr lang="ja-JP" altLang="en-US" dirty="0">
                <a:latin typeface="メイリオ" panose="020B0604030504040204" pitchFamily="50" charset="-128"/>
                <a:ea typeface="メイリオ" panose="020B0604030504040204" pitchFamily="50" charset="-128"/>
              </a:rPr>
              <a:t>以下</a:t>
            </a:r>
            <a:r>
              <a:rPr lang="ja-JP" altLang="en-US" dirty="0" smtClean="0">
                <a:latin typeface="メイリオ" panose="020B0604030504040204" pitchFamily="50" charset="-128"/>
                <a:ea typeface="メイリオ" panose="020B0604030504040204" pitchFamily="50" charset="-128"/>
              </a:rPr>
              <a:t>の</a:t>
            </a:r>
            <a:r>
              <a:rPr lang="ja-JP" altLang="en-US" u="sng" dirty="0" smtClean="0">
                <a:latin typeface="メイリオ" panose="020B0604030504040204" pitchFamily="50" charset="-128"/>
                <a:ea typeface="メイリオ" panose="020B0604030504040204" pitchFamily="50" charset="-128"/>
              </a:rPr>
              <a:t>①～③のいずれかの“素材”の袋を配布</a:t>
            </a:r>
            <a:r>
              <a:rPr lang="ja-JP" altLang="en-US" dirty="0" smtClean="0">
                <a:latin typeface="メイリオ" panose="020B0604030504040204" pitchFamily="50" charset="-128"/>
                <a:ea typeface="メイリオ" panose="020B0604030504040204" pitchFamily="50" charset="-128"/>
              </a:rPr>
              <a:t>する。</a:t>
            </a:r>
            <a:endParaRPr lang="en-US" altLang="ja-JP" dirty="0" smtClean="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①</a:t>
            </a:r>
            <a:r>
              <a:rPr lang="ja-JP" altLang="en-US" dirty="0" smtClean="0">
                <a:latin typeface="メイリオ" panose="020B0604030504040204" pitchFamily="50" charset="-128"/>
                <a:ea typeface="メイリオ" panose="020B0604030504040204" pitchFamily="50" charset="-128"/>
              </a:rPr>
              <a:t>フィルム</a:t>
            </a:r>
            <a:r>
              <a:rPr lang="ja-JP" altLang="en-US" dirty="0">
                <a:latin typeface="メイリオ" panose="020B0604030504040204" pitchFamily="50" charset="-128"/>
                <a:ea typeface="メイリオ" panose="020B0604030504040204" pitchFamily="50" charset="-128"/>
              </a:rPr>
              <a:t>の厚さが</a:t>
            </a:r>
            <a:r>
              <a:rPr lang="en-US" altLang="ja-JP" dirty="0">
                <a:latin typeface="メイリオ" panose="020B0604030504040204" pitchFamily="50" charset="-128"/>
                <a:ea typeface="メイリオ" panose="020B0604030504040204" pitchFamily="50" charset="-128"/>
              </a:rPr>
              <a:t>50μm</a:t>
            </a:r>
            <a:r>
              <a:rPr lang="ja-JP" altLang="en-US" dirty="0" smtClean="0">
                <a:latin typeface="メイリオ" panose="020B0604030504040204" pitchFamily="50" charset="-128"/>
                <a:ea typeface="メイリオ" panose="020B0604030504040204" pitchFamily="50" charset="-128"/>
              </a:rPr>
              <a:t>以上</a:t>
            </a:r>
            <a:endParaRPr lang="en-US" altLang="ja-JP" dirty="0" smtClean="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②</a:t>
            </a:r>
            <a:r>
              <a:rPr lang="ja-JP" altLang="en-US" dirty="0" smtClean="0">
                <a:latin typeface="メイリオ" panose="020B0604030504040204" pitchFamily="50" charset="-128"/>
                <a:ea typeface="メイリオ" panose="020B0604030504040204" pitchFamily="50" charset="-128"/>
              </a:rPr>
              <a:t>海洋生</a:t>
            </a:r>
            <a:r>
              <a:rPr lang="ja-JP" altLang="en-US" dirty="0">
                <a:latin typeface="メイリオ" panose="020B0604030504040204" pitchFamily="50" charset="-128"/>
                <a:ea typeface="メイリオ" panose="020B0604030504040204" pitchFamily="50" charset="-128"/>
              </a:rPr>
              <a:t>分解性プラスチックを</a:t>
            </a:r>
            <a:r>
              <a:rPr lang="en-US" altLang="ja-JP" dirty="0">
                <a:latin typeface="メイリオ" panose="020B0604030504040204" pitchFamily="50" charset="-128"/>
                <a:ea typeface="メイリオ" panose="020B0604030504040204" pitchFamily="50" charset="-128"/>
              </a:rPr>
              <a:t>100</a:t>
            </a:r>
            <a:r>
              <a:rPr lang="ja-JP" altLang="en-US" dirty="0">
                <a:latin typeface="メイリオ" panose="020B0604030504040204" pitchFamily="50" charset="-128"/>
                <a:ea typeface="メイリオ" panose="020B0604030504040204" pitchFamily="50" charset="-128"/>
              </a:rPr>
              <a:t>％</a:t>
            </a:r>
            <a:r>
              <a:rPr lang="ja-JP" altLang="en-US" dirty="0" smtClean="0">
                <a:latin typeface="メイリオ" panose="020B0604030504040204" pitchFamily="50" charset="-128"/>
                <a:ea typeface="メイリオ" panose="020B0604030504040204" pitchFamily="50" charset="-128"/>
              </a:rPr>
              <a:t>配合</a:t>
            </a:r>
            <a:endParaRPr lang="ja-JP" altLang="en-US"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③</a:t>
            </a:r>
            <a:r>
              <a:rPr lang="ja-JP" altLang="en-US" dirty="0" smtClean="0">
                <a:latin typeface="メイリオ" panose="020B0604030504040204" pitchFamily="50" charset="-128"/>
                <a:ea typeface="メイリオ" panose="020B0604030504040204" pitchFamily="50" charset="-128"/>
              </a:rPr>
              <a:t>バイオマス</a:t>
            </a:r>
            <a:r>
              <a:rPr lang="ja-JP" altLang="en-US" dirty="0">
                <a:latin typeface="メイリオ" panose="020B0604030504040204" pitchFamily="50" charset="-128"/>
                <a:ea typeface="メイリオ" panose="020B0604030504040204" pitchFamily="50" charset="-128"/>
              </a:rPr>
              <a:t>素材を</a:t>
            </a:r>
            <a:r>
              <a:rPr lang="en-US" altLang="ja-JP" dirty="0">
                <a:latin typeface="メイリオ" panose="020B0604030504040204" pitchFamily="50" charset="-128"/>
                <a:ea typeface="メイリオ" panose="020B0604030504040204" pitchFamily="50" charset="-128"/>
              </a:rPr>
              <a:t>25</a:t>
            </a:r>
            <a:r>
              <a:rPr lang="ja-JP" altLang="en-US" dirty="0">
                <a:latin typeface="メイリオ" panose="020B0604030504040204" pitchFamily="50" charset="-128"/>
                <a:ea typeface="メイリオ" panose="020B0604030504040204" pitchFamily="50" charset="-128"/>
              </a:rPr>
              <a:t>％以上</a:t>
            </a:r>
            <a:r>
              <a:rPr lang="ja-JP" altLang="en-US" dirty="0" smtClean="0">
                <a:latin typeface="メイリオ" panose="020B0604030504040204" pitchFamily="50" charset="-128"/>
                <a:ea typeface="メイリオ" panose="020B0604030504040204" pitchFamily="50" charset="-128"/>
              </a:rPr>
              <a:t>配合</a:t>
            </a:r>
            <a:endParaRPr lang="ja-JP" altLang="en-US" dirty="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224536" y="3286085"/>
            <a:ext cx="6168810" cy="1477328"/>
          </a:xfrm>
          <a:prstGeom prst="rect">
            <a:avLst/>
          </a:prstGeom>
          <a:noFill/>
          <a:ln w="25400">
            <a:noFill/>
          </a:ln>
        </p:spPr>
        <p:txBody>
          <a:bodyPr wrap="square" rtlCol="0">
            <a:spAutoFit/>
          </a:bodyPr>
          <a:lstStyle/>
          <a:p>
            <a:r>
              <a:rPr lang="ja-JP" altLang="en-US" dirty="0" smtClean="0">
                <a:latin typeface="メイリオ" panose="020B0604030504040204" pitchFamily="50" charset="-128"/>
                <a:ea typeface="メイリオ" panose="020B0604030504040204" pitchFamily="50" charset="-128"/>
              </a:rPr>
              <a:t>または、以下の</a:t>
            </a:r>
            <a:r>
              <a:rPr lang="ja-JP" altLang="en-US" u="sng" dirty="0" smtClean="0">
                <a:latin typeface="メイリオ" panose="020B0604030504040204" pitchFamily="50" charset="-128"/>
                <a:ea typeface="メイリオ" panose="020B0604030504040204" pitchFamily="50" charset="-128"/>
              </a:rPr>
              <a:t>④～</a:t>
            </a:r>
            <a:r>
              <a:rPr lang="ja-JP" altLang="en-US" u="sng" dirty="0">
                <a:latin typeface="メイリオ" panose="020B0604030504040204" pitchFamily="50" charset="-128"/>
                <a:ea typeface="メイリオ" panose="020B0604030504040204" pitchFamily="50" charset="-128"/>
              </a:rPr>
              <a:t>⑥</a:t>
            </a:r>
            <a:r>
              <a:rPr lang="ja-JP" altLang="en-US" u="sng" dirty="0" smtClean="0">
                <a:latin typeface="メイリオ" panose="020B0604030504040204" pitchFamily="50" charset="-128"/>
                <a:ea typeface="メイリオ" panose="020B0604030504040204" pitchFamily="50" charset="-128"/>
              </a:rPr>
              <a:t>の方法で販売を行う</a:t>
            </a:r>
            <a:r>
              <a:rPr lang="ja-JP" altLang="en-US" dirty="0" smtClean="0">
                <a:latin typeface="メイリオ" panose="020B0604030504040204" pitchFamily="50" charset="-128"/>
                <a:ea typeface="メイリオ" panose="020B0604030504040204" pitchFamily="50" charset="-128"/>
              </a:rPr>
              <a:t>。</a:t>
            </a:r>
            <a:endParaRPr lang="en-US" altLang="ja-JP" dirty="0" smtClean="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④袋と商品を一体化して袋詰め商品として販売する。</a:t>
            </a:r>
            <a:endParaRPr lang="en-US" altLang="ja-JP" dirty="0" smtClean="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⑤配膳・配達サービスを行う。</a:t>
            </a:r>
            <a:endParaRPr lang="en-US" altLang="ja-JP" dirty="0" smtClean="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⑥箱売り、ケース売りを基本とする。</a:t>
            </a:r>
            <a:endParaRPr lang="en-US" altLang="ja-JP" dirty="0" smtClean="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（なるべく袋を使用しないようにする。）</a:t>
            </a:r>
            <a:endParaRPr lang="en-US" altLang="ja-JP" dirty="0" smtClean="0">
              <a:latin typeface="メイリオ" panose="020B0604030504040204" pitchFamily="50" charset="-128"/>
              <a:ea typeface="メイリオ" panose="020B0604030504040204" pitchFamily="50" charset="-128"/>
            </a:endParaRPr>
          </a:p>
        </p:txBody>
      </p:sp>
      <p:pic>
        <p:nvPicPr>
          <p:cNvPr id="10" name="図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876" y="4890119"/>
            <a:ext cx="1832675" cy="1705969"/>
          </a:xfrm>
          <a:prstGeom prst="rect">
            <a:avLst/>
          </a:prstGeom>
        </p:spPr>
      </p:pic>
      <p:pic>
        <p:nvPicPr>
          <p:cNvPr id="11" name="図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57727" y="5052447"/>
            <a:ext cx="1824978" cy="1535944"/>
          </a:xfrm>
          <a:prstGeom prst="rect">
            <a:avLst/>
          </a:prstGeom>
        </p:spPr>
      </p:pic>
      <p:sp>
        <p:nvSpPr>
          <p:cNvPr id="12" name="テキスト ボックス 11"/>
          <p:cNvSpPr txBox="1"/>
          <p:nvPr/>
        </p:nvSpPr>
        <p:spPr>
          <a:xfrm>
            <a:off x="232278" y="4638823"/>
            <a:ext cx="5919448" cy="307777"/>
          </a:xfrm>
          <a:prstGeom prst="rect">
            <a:avLst/>
          </a:prstGeom>
          <a:noFill/>
        </p:spPr>
        <p:txBody>
          <a:bodyPr wrap="square" rtlCol="0">
            <a:spAutoFit/>
          </a:bodyPr>
          <a:lstStyle/>
          <a:p>
            <a:r>
              <a:rPr lang="ja-JP" altLang="en-US" sz="1400" dirty="0" smtClean="0">
                <a:latin typeface="メイリオ" panose="020B0604030504040204" pitchFamily="50" charset="-128"/>
                <a:ea typeface="メイリオ" panose="020B0604030504040204" pitchFamily="50" charset="-128"/>
              </a:rPr>
              <a:t>　　　　　　（袋詰め菓子）</a:t>
            </a:r>
            <a:r>
              <a:rPr lang="ja-JP" altLang="en-US" sz="1400" dirty="0">
                <a:latin typeface="メイリオ" panose="020B0604030504040204" pitchFamily="50" charset="-128"/>
                <a:ea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rPr>
              <a:t>　　　（箱入り</a:t>
            </a:r>
            <a:r>
              <a:rPr lang="ja-JP" altLang="en-US" sz="1400" dirty="0">
                <a:latin typeface="メイリオ" panose="020B0604030504040204" pitchFamily="50" charset="-128"/>
                <a:ea typeface="メイリオ" panose="020B0604030504040204" pitchFamily="50" charset="-128"/>
              </a:rPr>
              <a:t>野菜</a:t>
            </a:r>
            <a:r>
              <a:rPr lang="ja-JP" altLang="en-US" sz="1400" dirty="0" smtClean="0">
                <a:latin typeface="メイリオ" panose="020B0604030504040204" pitchFamily="50" charset="-128"/>
                <a:ea typeface="メイリオ" panose="020B0604030504040204" pitchFamily="50" charset="-128"/>
              </a:rPr>
              <a:t>）</a:t>
            </a:r>
            <a:endParaRPr lang="en-US" altLang="ja-JP" sz="1400" dirty="0">
              <a:latin typeface="メイリオ" panose="020B0604030504040204" pitchFamily="50" charset="-128"/>
              <a:ea typeface="メイリオ" panose="020B0604030504040204" pitchFamily="50" charset="-128"/>
            </a:endParaRPr>
          </a:p>
        </p:txBody>
      </p:sp>
      <p:sp>
        <p:nvSpPr>
          <p:cNvPr id="13" name="テキスト ボックス 12"/>
          <p:cNvSpPr txBox="1"/>
          <p:nvPr/>
        </p:nvSpPr>
        <p:spPr>
          <a:xfrm>
            <a:off x="5809092" y="548047"/>
            <a:ext cx="6161068" cy="1477328"/>
          </a:xfrm>
          <a:prstGeom prst="rect">
            <a:avLst/>
          </a:prstGeom>
          <a:noFill/>
          <a:ln w="25400">
            <a:noFill/>
          </a:ln>
        </p:spPr>
        <p:txBody>
          <a:bodyPr wrap="square" rtlCol="0">
            <a:spAutoFit/>
          </a:bodyPr>
          <a:lstStyle/>
          <a:p>
            <a:r>
              <a:rPr lang="en-US" altLang="ja-JP" dirty="0" smtClean="0">
                <a:latin typeface="メイリオ" panose="020B0604030504040204" pitchFamily="50" charset="-128"/>
                <a:ea typeface="メイリオ" panose="020B0604030504040204" pitchFamily="50" charset="-128"/>
              </a:rPr>
              <a:t>【</a:t>
            </a:r>
            <a:r>
              <a:rPr lang="ja-JP" altLang="en-US" dirty="0" smtClean="0">
                <a:latin typeface="メイリオ" panose="020B0604030504040204" pitchFamily="50" charset="-128"/>
                <a:ea typeface="メイリオ" panose="020B0604030504040204" pitchFamily="50" charset="-128"/>
              </a:rPr>
              <a:t>８．価格</a:t>
            </a:r>
            <a:r>
              <a:rPr lang="ja-JP" altLang="en-US" dirty="0">
                <a:latin typeface="メイリオ" panose="020B0604030504040204" pitchFamily="50" charset="-128"/>
                <a:ea typeface="メイリオ" panose="020B0604030504040204" pitchFamily="50" charset="-128"/>
              </a:rPr>
              <a:t>設定の方法</a:t>
            </a:r>
            <a:r>
              <a:rPr lang="en-US" altLang="ja-JP" dirty="0">
                <a:latin typeface="メイリオ" panose="020B0604030504040204" pitchFamily="50" charset="-128"/>
                <a:ea typeface="メイリオ" panose="020B0604030504040204" pitchFamily="50" charset="-128"/>
              </a:rPr>
              <a:t>】</a:t>
            </a:r>
          </a:p>
          <a:p>
            <a:r>
              <a:rPr lang="ja-JP" altLang="en-US" dirty="0">
                <a:latin typeface="メイリオ" panose="020B0604030504040204" pitchFamily="50" charset="-128"/>
                <a:ea typeface="メイリオ" panose="020B0604030504040204" pitchFamily="50" charset="-128"/>
              </a:rPr>
              <a:t>・プラスチック製買物袋の価格設定は、サイズ・用途や仕入主体・方法などにより、様々なケースが考えられることから、</a:t>
            </a:r>
            <a:r>
              <a:rPr lang="ja-JP" altLang="en-US" u="sng" dirty="0">
                <a:solidFill>
                  <a:srgbClr val="FF0000"/>
                </a:solidFill>
                <a:latin typeface="メイリオ" panose="020B0604030504040204" pitchFamily="50" charset="-128"/>
                <a:ea typeface="メイリオ" panose="020B0604030504040204" pitchFamily="50" charset="-128"/>
              </a:rPr>
              <a:t>各事業者が自ら設定</a:t>
            </a:r>
            <a:r>
              <a:rPr lang="ja-JP" altLang="en-US" dirty="0">
                <a:latin typeface="メイリオ" panose="020B0604030504040204" pitchFamily="50" charset="-128"/>
                <a:ea typeface="メイリオ" panose="020B0604030504040204" pitchFamily="50" charset="-128"/>
              </a:rPr>
              <a:t>する。</a:t>
            </a:r>
            <a:endParaRPr lang="en-US" altLang="ja-JP" dirty="0">
              <a:latin typeface="メイリオ" panose="020B0604030504040204" pitchFamily="50" charset="-128"/>
              <a:ea typeface="メイリオ" panose="020B0604030504040204" pitchFamily="50" charset="-128"/>
            </a:endParaRPr>
          </a:p>
          <a:p>
            <a:endParaRPr lang="en-US" altLang="ja-JP" dirty="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5806510" y="1940323"/>
            <a:ext cx="6161068" cy="2308324"/>
          </a:xfrm>
          <a:prstGeom prst="rect">
            <a:avLst/>
          </a:prstGeom>
          <a:noFill/>
          <a:ln w="25400">
            <a:noFill/>
          </a:ln>
        </p:spPr>
        <p:txBody>
          <a:bodyPr wrap="square" rtlCol="0">
            <a:spAutoFit/>
          </a:bodyPr>
          <a:lstStyle/>
          <a:p>
            <a:r>
              <a:rPr lang="en-US" altLang="ja-JP" dirty="0" smtClean="0">
                <a:latin typeface="メイリオ" panose="020B0604030504040204" pitchFamily="50" charset="-128"/>
                <a:ea typeface="メイリオ" panose="020B0604030504040204" pitchFamily="50" charset="-128"/>
              </a:rPr>
              <a:t>【</a:t>
            </a:r>
            <a:r>
              <a:rPr lang="ja-JP" altLang="en-US" dirty="0" smtClean="0">
                <a:latin typeface="メイリオ" panose="020B0604030504040204" pitchFamily="50" charset="-128"/>
                <a:ea typeface="メイリオ" panose="020B0604030504040204" pitchFamily="50" charset="-128"/>
              </a:rPr>
              <a:t>９．価格</a:t>
            </a:r>
            <a:r>
              <a:rPr lang="ja-JP" altLang="en-US" dirty="0">
                <a:latin typeface="メイリオ" panose="020B0604030504040204" pitchFamily="50" charset="-128"/>
                <a:ea typeface="メイリオ" panose="020B0604030504040204" pitchFamily="50" charset="-128"/>
              </a:rPr>
              <a:t>設定の際の留意点</a:t>
            </a:r>
            <a:r>
              <a:rPr lang="en-US" altLang="ja-JP" dirty="0">
                <a:latin typeface="メイリオ" panose="020B0604030504040204" pitchFamily="50" charset="-128"/>
                <a:ea typeface="メイリオ" panose="020B0604030504040204" pitchFamily="50" charset="-128"/>
              </a:rPr>
              <a:t>】</a:t>
            </a:r>
          </a:p>
          <a:p>
            <a:r>
              <a:rPr lang="ja-JP" altLang="en-US" dirty="0">
                <a:latin typeface="メイリオ" panose="020B0604030504040204" pitchFamily="50" charset="-128"/>
                <a:ea typeface="メイリオ" panose="020B0604030504040204" pitchFamily="50" charset="-128"/>
              </a:rPr>
              <a:t>・</a:t>
            </a:r>
            <a:r>
              <a:rPr lang="ja-JP" altLang="en-US" u="sng" dirty="0">
                <a:latin typeface="メイリオ" panose="020B0604030504040204" pitchFamily="50" charset="-128"/>
                <a:ea typeface="メイリオ" panose="020B0604030504040204" pitchFamily="50" charset="-128"/>
              </a:rPr>
              <a:t>消費者に袋の価格が明らかとなるように提示する</a:t>
            </a:r>
            <a:r>
              <a:rPr lang="ja-JP" altLang="en-US" dirty="0">
                <a:latin typeface="メイリオ" panose="020B0604030504040204" pitchFamily="50" charset="-128"/>
                <a:ea typeface="メイリオ" panose="020B0604030504040204" pitchFamily="50" charset="-128"/>
              </a:rPr>
              <a:t>こと。</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a:t>
            </a:r>
            <a:r>
              <a:rPr lang="ja-JP" altLang="en-US" u="sng" dirty="0">
                <a:latin typeface="メイリオ" panose="020B0604030504040204" pitchFamily="50" charset="-128"/>
                <a:ea typeface="メイリオ" panose="020B0604030504040204" pitchFamily="50" charset="-128"/>
              </a:rPr>
              <a:t>１枚当たりの価格が１円未満となるような価格設定は行わない</a:t>
            </a:r>
            <a:r>
              <a:rPr lang="ja-JP" altLang="en-US" dirty="0">
                <a:latin typeface="メイリオ" panose="020B0604030504040204" pitchFamily="50" charset="-128"/>
                <a:ea typeface="メイリオ" panose="020B0604030504040204" pitchFamily="50" charset="-128"/>
              </a:rPr>
              <a:t>こと。</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a:t>
            </a:r>
            <a:r>
              <a:rPr lang="ja-JP" altLang="en-US" u="sng" dirty="0">
                <a:latin typeface="メイリオ" panose="020B0604030504040204" pitchFamily="50" charset="-128"/>
                <a:ea typeface="メイリオ" panose="020B0604030504040204" pitchFamily="50" charset="-128"/>
              </a:rPr>
              <a:t>一定枚数を有料で提供しつつ、その他の袋は無料で配布する価格設定方法は行わない</a:t>
            </a:r>
            <a:r>
              <a:rPr lang="ja-JP" altLang="en-US" dirty="0">
                <a:latin typeface="メイリオ" panose="020B0604030504040204" pitchFamily="50" charset="-128"/>
                <a:ea typeface="メイリオ" panose="020B0604030504040204" pitchFamily="50" charset="-128"/>
              </a:rPr>
              <a:t>こと。</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（例　１枚目を無料で配布する等）</a:t>
            </a:r>
            <a:endParaRPr lang="en-US" altLang="ja-JP" dirty="0">
              <a:latin typeface="メイリオ" panose="020B0604030504040204" pitchFamily="50" charset="-128"/>
              <a:ea typeface="メイリオ" panose="020B0604030504040204" pitchFamily="50" charset="-128"/>
            </a:endParaRPr>
          </a:p>
          <a:p>
            <a:endParaRPr lang="en-US" altLang="ja-JP" dirty="0">
              <a:latin typeface="メイリオ" panose="020B0604030504040204" pitchFamily="50" charset="-128"/>
              <a:ea typeface="メイリオ" panose="020B0604030504040204" pitchFamily="50" charset="-128"/>
            </a:endParaRPr>
          </a:p>
        </p:txBody>
      </p:sp>
      <p:pic>
        <p:nvPicPr>
          <p:cNvPr id="15" name="図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76944" y="3920203"/>
            <a:ext cx="3420085" cy="2591664"/>
          </a:xfrm>
          <a:prstGeom prst="rect">
            <a:avLst/>
          </a:prstGeom>
        </p:spPr>
      </p:pic>
    </p:spTree>
    <p:extLst>
      <p:ext uri="{BB962C8B-B14F-4D97-AF65-F5344CB8AC3E}">
        <p14:creationId xmlns:p14="http://schemas.microsoft.com/office/powerpoint/2010/main" val="25810969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1070</TotalTime>
  <Words>602</Words>
  <Application>Microsoft Office PowerPoint</Application>
  <PresentationFormat>ワイド画面</PresentationFormat>
  <Paragraphs>71</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メイリオ</vt:lpstr>
      <vt:lpstr>Arial</vt:lpstr>
      <vt:lpstr>Calibri</vt:lpstr>
      <vt:lpstr>Calibri Light</vt:lpstr>
      <vt:lpstr>Office Theme</vt:lpstr>
      <vt:lpstr>プラスチック製買い物袋有料化について①</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堀内 雅史</dc:creator>
  <cp:lastModifiedBy>堀内 雅史</cp:lastModifiedBy>
  <cp:revision>66</cp:revision>
  <cp:lastPrinted>2020-01-27T01:58:41Z</cp:lastPrinted>
  <dcterms:created xsi:type="dcterms:W3CDTF">2020-01-21T06:03:10Z</dcterms:created>
  <dcterms:modified xsi:type="dcterms:W3CDTF">2020-01-27T02:00:49Z</dcterms:modified>
</cp:coreProperties>
</file>