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F94"/>
    <a:srgbClr val="339966"/>
    <a:srgbClr val="00CC66"/>
    <a:srgbClr val="1C1D1D"/>
    <a:srgbClr val="9C98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2" d="100"/>
          <a:sy n="72" d="100"/>
        </p:scale>
        <p:origin x="618" y="72"/>
      </p:cViewPr>
      <p:guideLst>
        <p:guide orient="horz" pos="2160"/>
        <p:guide pos="3840"/>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2020/3/19</a:t>
            </a:fld>
            <a:endParaRPr kumimoji="1" lang="ja-JP" altLang="en-US"/>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グループ化 2"/>
          <p:cNvGrpSpPr/>
          <p:nvPr/>
        </p:nvGrpSpPr>
        <p:grpSpPr>
          <a:xfrm>
            <a:off x="6672064" y="4607620"/>
            <a:ext cx="2576489" cy="2228850"/>
            <a:chOff x="6672064" y="4607620"/>
            <a:chExt cx="2576489" cy="2228850"/>
          </a:xfrm>
        </p:grpSpPr>
        <p:pic>
          <p:nvPicPr>
            <p:cNvPr id="15" name="図 14"/>
            <p:cNvPicPr>
              <a:picLocks noChangeAspect="1"/>
            </p:cNvPicPr>
            <p:nvPr/>
          </p:nvPicPr>
          <p:blipFill>
            <a:blip r:embed="rId2"/>
            <a:stretch>
              <a:fillRect/>
            </a:stretch>
          </p:blipFill>
          <p:spPr>
            <a:xfrm>
              <a:off x="6672064" y="4607620"/>
              <a:ext cx="2381250" cy="2228850"/>
            </a:xfrm>
            <a:prstGeom prst="rect">
              <a:avLst/>
            </a:prstGeom>
          </p:spPr>
        </p:pic>
        <p:sp>
          <p:nvSpPr>
            <p:cNvPr id="19" name="テキスト ボックス 1"/>
            <p:cNvSpPr txBox="1"/>
            <p:nvPr/>
          </p:nvSpPr>
          <p:spPr>
            <a:xfrm rot="20534402">
              <a:off x="7496094" y="4772845"/>
              <a:ext cx="1752459" cy="570378"/>
            </a:xfrm>
            <a:prstGeom prst="rect">
              <a:avLst/>
            </a:prstGeom>
            <a:solidFill>
              <a:schemeClr val="bg1"/>
            </a:solidFill>
            <a:ln>
              <a:noFill/>
            </a:ln>
          </p:spPr>
          <p:txBody>
            <a:bodyPr rot="0" spcFirstLastPara="0" vert="horz" wrap="square" lIns="74295" tIns="8890" rIns="74295" bIns="8890" numCol="1" spcCol="0" rtlCol="0" fromWordArt="0" anchor="t" anchorCtr="0" forceAA="0" compatLnSpc="1">
              <a:prstTxWarp prst="textCurveUp">
                <a:avLst>
                  <a:gd name="adj" fmla="val 41388"/>
                </a:avLst>
              </a:prstTxWarp>
              <a:noAutofit/>
            </a:bodyPr>
            <a:lstStyle/>
            <a:p>
              <a:pPr algn="ctr">
                <a:spcAft>
                  <a:spcPts val="0"/>
                </a:spcAft>
              </a:pPr>
              <a:r>
                <a:rPr lang="ja-JP" sz="1000" kern="100" dirty="0">
                  <a:ln>
                    <a:noFill/>
                  </a:ln>
                  <a:solidFill>
                    <a:srgbClr val="5B9BD5"/>
                  </a:solidFill>
                  <a:effectLst>
                    <a:outerShdw blurRad="38100" dist="25400" dir="5400000" algn="ctr">
                      <a:srgbClr val="6E747A">
                        <a:alpha val="43000"/>
                      </a:srgbClr>
                    </a:outerShdw>
                  </a:effectLst>
                  <a:latin typeface="游明朝" panose="02020400000000000000" pitchFamily="18" charset="-128"/>
                  <a:ea typeface="ＭＳ ゴシック" panose="020B0609070205080204" pitchFamily="49" charset="-128"/>
                  <a:cs typeface="Times New Roman" panose="02020603050405020304" pitchFamily="18" charset="0"/>
                </a:rPr>
                <a:t>労働委員会をご利用</a:t>
              </a:r>
              <a:endParaRPr lang="en-US" altLang="ja-JP" sz="1000" kern="100" dirty="0">
                <a:ln>
                  <a:noFill/>
                </a:ln>
                <a:solidFill>
                  <a:srgbClr val="5B9BD5"/>
                </a:solidFill>
                <a:effectLst>
                  <a:outerShdw blurRad="38100" dist="25400" dir="5400000" algn="ctr">
                    <a:srgbClr val="6E747A">
                      <a:alpha val="43000"/>
                    </a:srgbClr>
                  </a:outerShdw>
                </a:effectLst>
                <a:latin typeface="游明朝" panose="02020400000000000000" pitchFamily="18" charset="-128"/>
                <a:ea typeface="ＭＳ ゴシック" panose="020B0609070205080204" pitchFamily="49" charset="-128"/>
                <a:cs typeface="Times New Roman" panose="02020603050405020304" pitchFamily="18" charset="0"/>
              </a:endParaRPr>
            </a:p>
            <a:p>
              <a:pPr algn="ctr">
                <a:spcAft>
                  <a:spcPts val="0"/>
                </a:spcAft>
              </a:pPr>
              <a:r>
                <a:rPr lang="ja-JP" sz="1000" kern="100" dirty="0">
                  <a:ln>
                    <a:noFill/>
                  </a:ln>
                  <a:solidFill>
                    <a:srgbClr val="5B9BD5"/>
                  </a:solidFill>
                  <a:effectLst>
                    <a:outerShdw blurRad="38100" dist="25400" dir="5400000" algn="ctr">
                      <a:srgbClr val="6E747A">
                        <a:alpha val="43000"/>
                      </a:srgbClr>
                    </a:outerShdw>
                  </a:effectLst>
                  <a:latin typeface="游明朝" panose="02020400000000000000" pitchFamily="18" charset="-128"/>
                  <a:ea typeface="ＭＳ ゴシック" panose="020B0609070205080204" pitchFamily="49" charset="-128"/>
                  <a:cs typeface="Times New Roman" panose="02020603050405020304" pitchFamily="18" charset="0"/>
                </a:rPr>
                <a:t>ください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pic>
        <p:nvPicPr>
          <p:cNvPr id="2" name="図 1"/>
          <p:cNvPicPr>
            <a:picLocks noChangeAspect="1"/>
          </p:cNvPicPr>
          <p:nvPr/>
        </p:nvPicPr>
        <p:blipFill>
          <a:blip r:embed="rId3"/>
          <a:stretch>
            <a:fillRect/>
          </a:stretch>
        </p:blipFill>
        <p:spPr>
          <a:xfrm>
            <a:off x="1125680" y="-1160"/>
            <a:ext cx="4152900" cy="5467350"/>
          </a:xfrm>
          <a:prstGeom prst="rect">
            <a:avLst/>
          </a:prstGeom>
        </p:spPr>
      </p:pic>
      <p:pic>
        <p:nvPicPr>
          <p:cNvPr id="28" name="図 27"/>
          <p:cNvPicPr>
            <a:picLocks noChangeAspect="1"/>
          </p:cNvPicPr>
          <p:nvPr/>
        </p:nvPicPr>
        <p:blipFill>
          <a:blip r:embed="rId4"/>
          <a:stretch>
            <a:fillRect/>
          </a:stretch>
        </p:blipFill>
        <p:spPr>
          <a:xfrm>
            <a:off x="10200456" y="4941168"/>
            <a:ext cx="1666875" cy="1304925"/>
          </a:xfrm>
          <a:prstGeom prst="rect">
            <a:avLst/>
          </a:prstGeom>
        </p:spPr>
      </p:pic>
      <p:sp>
        <p:nvSpPr>
          <p:cNvPr id="8" name="雲形吹き出し 7"/>
          <p:cNvSpPr/>
          <p:nvPr/>
        </p:nvSpPr>
        <p:spPr>
          <a:xfrm>
            <a:off x="6456000" y="1223640"/>
            <a:ext cx="4896544" cy="3240360"/>
          </a:xfrm>
          <a:prstGeom prst="cloudCallout">
            <a:avLst>
              <a:gd name="adj1" fmla="val 31940"/>
              <a:gd name="adj2" fmla="val 70973"/>
            </a:avLst>
          </a:prstGeom>
          <a:gradFill>
            <a:gsLst>
              <a:gs pos="0">
                <a:schemeClr val="accent6">
                  <a:lumMod val="5000"/>
                  <a:lumOff val="95000"/>
                </a:schemeClr>
              </a:gs>
              <a:gs pos="0">
                <a:schemeClr val="accent6">
                  <a:lumMod val="45000"/>
                  <a:lumOff val="55000"/>
                </a:schemeClr>
              </a:gs>
              <a:gs pos="76000">
                <a:srgbClr val="FCD6B7"/>
              </a:gs>
              <a:gs pos="38000">
                <a:schemeClr val="accent6">
                  <a:lumMod val="45000"/>
                  <a:lumOff val="55000"/>
                </a:schemeClr>
              </a:gs>
              <a:gs pos="100000">
                <a:schemeClr val="bg1"/>
              </a:gs>
            </a:gsLst>
            <a:lin ang="5400000" scaled="1"/>
          </a:gra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六角形 13"/>
          <p:cNvSpPr/>
          <p:nvPr/>
        </p:nvSpPr>
        <p:spPr>
          <a:xfrm>
            <a:off x="6672064" y="19685"/>
            <a:ext cx="4896544" cy="1105060"/>
          </a:xfrm>
          <a:prstGeom prst="hexagon">
            <a:avLst/>
          </a:prstGeom>
          <a:solidFill>
            <a:srgbClr val="FFC000"/>
          </a:solidFill>
          <a:ln>
            <a:solidFill>
              <a:srgbClr val="FFC000"/>
            </a:solidFill>
          </a:ln>
          <a:scene3d>
            <a:camera prst="orthographicFront"/>
            <a:lightRig rig="soft" dir="t"/>
          </a:scene3d>
          <a:sp3d>
            <a:bevelT w="165100" prst="relaxedInse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dirty="0">
                <a:latin typeface="HGP創英角ﾎﾟｯﾌﾟ体" panose="040B0A00000000000000" pitchFamily="50" charset="-128"/>
                <a:ea typeface="HGP創英角ﾎﾟｯﾌﾟ体" panose="040B0A00000000000000" pitchFamily="50" charset="-128"/>
              </a:rPr>
              <a:t>労使紛争の解決に労働委員会の相談やあっせん制度をご利用になれます。</a:t>
            </a:r>
            <a:endParaRPr lang="en-US" altLang="ja-JP" dirty="0">
              <a:latin typeface="HGP創英角ﾎﾟｯﾌﾟ体" panose="040B0A00000000000000" pitchFamily="50" charset="-128"/>
              <a:ea typeface="HGP創英角ﾎﾟｯﾌﾟ体" panose="040B0A00000000000000" pitchFamily="50" charset="-128"/>
            </a:endParaRPr>
          </a:p>
        </p:txBody>
      </p:sp>
      <p:sp useBgFill="1">
        <p:nvSpPr>
          <p:cNvPr id="11" name="コンテンツ プレースホルダー 10"/>
          <p:cNvSpPr>
            <a:spLocks noGrp="1"/>
          </p:cNvSpPr>
          <p:nvPr>
            <p:ph sz="half" idx="1"/>
          </p:nvPr>
        </p:nvSpPr>
        <p:spPr>
          <a:xfrm>
            <a:off x="1416000" y="5589240"/>
            <a:ext cx="3915000" cy="720080"/>
          </a:xfrm>
          <a:ln w="22225">
            <a:noFill/>
            <a:prstDash val="dashDot"/>
          </a:ln>
        </p:spPr>
        <p:txBody>
          <a:bodyPr anchor="ctr" anchorCtr="0">
            <a:noAutofit/>
          </a:bodyPr>
          <a:lstStyle/>
          <a:p>
            <a:pPr marL="0" indent="0" algn="just">
              <a:buNone/>
            </a:pPr>
            <a:r>
              <a:rPr kumimoji="1" lang="ja-JP" altLang="en-US" sz="1300" spc="-40" dirty="0">
                <a:solidFill>
                  <a:srgbClr val="099F94"/>
                </a:solidFill>
                <a:latin typeface="HG創英角ﾎﾟｯﾌﾟ体" panose="040B0A09000000000000" pitchFamily="49" charset="-128"/>
                <a:ea typeface="HG創英角ﾎﾟｯﾌﾟ体" panose="040B0A09000000000000" pitchFamily="49" charset="-128"/>
              </a:rPr>
              <a:t>使用者からの「あっせん」申請もＯＫです。</a:t>
            </a:r>
            <a:endParaRPr kumimoji="1" lang="en-US" altLang="ja-JP" sz="1300" spc="-40" dirty="0">
              <a:solidFill>
                <a:srgbClr val="099F94"/>
              </a:solidFill>
              <a:latin typeface="HG創英角ﾎﾟｯﾌﾟ体" panose="040B0A09000000000000" pitchFamily="49" charset="-128"/>
              <a:ea typeface="HG創英角ﾎﾟｯﾌﾟ体" panose="040B0A09000000000000" pitchFamily="49" charset="-128"/>
            </a:endParaRPr>
          </a:p>
          <a:p>
            <a:pPr marL="0" indent="0" algn="just">
              <a:buNone/>
            </a:pPr>
            <a:r>
              <a:rPr lang="ja-JP" altLang="en-US" sz="800" spc="-40" dirty="0">
                <a:latin typeface="MS Outlook" panose="05010100010000000000" pitchFamily="2" charset="2"/>
                <a:ea typeface="HG丸ｺﾞｼｯｸM-PRO" panose="020F0600000000000000" pitchFamily="50" charset="-128"/>
              </a:rPr>
              <a:t>「あっせん」申請を行っても必ずしも解決策に合意しなければならないものではありません。</a:t>
            </a:r>
          </a:p>
        </p:txBody>
      </p:sp>
      <p:sp>
        <p:nvSpPr>
          <p:cNvPr id="6" name="円形吹き出し 5"/>
          <p:cNvSpPr/>
          <p:nvPr/>
        </p:nvSpPr>
        <p:spPr>
          <a:xfrm>
            <a:off x="695400" y="1484784"/>
            <a:ext cx="1224136" cy="936104"/>
          </a:xfrm>
          <a:prstGeom prst="wedgeEllipseCallout">
            <a:avLst>
              <a:gd name="adj1" fmla="val 55266"/>
              <a:gd name="adj2" fmla="val 26887"/>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latin typeface="HG丸ｺﾞｼｯｸM-PRO" panose="020F0600000000000000" pitchFamily="50" charset="-128"/>
                <a:ea typeface="HG丸ｺﾞｼｯｸM-PRO" panose="020F0600000000000000" pitchFamily="50" charset="-128"/>
              </a:rPr>
              <a:t>団体交渉のノウハウを学ぶことができたぞ。</a:t>
            </a:r>
          </a:p>
        </p:txBody>
      </p:sp>
      <p:sp>
        <p:nvSpPr>
          <p:cNvPr id="21" name="サブタイトル 10"/>
          <p:cNvSpPr txBox="1">
            <a:spLocks/>
          </p:cNvSpPr>
          <p:nvPr/>
        </p:nvSpPr>
        <p:spPr>
          <a:xfrm>
            <a:off x="6960056" y="1854000"/>
            <a:ext cx="4392488" cy="720080"/>
          </a:xfrm>
          <a:prstGeom prst="rect">
            <a:avLst/>
          </a:prstGeom>
          <a:noFill/>
          <a:ln>
            <a:noFill/>
          </a:ln>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400" dirty="0">
                <a:solidFill>
                  <a:srgbClr val="0070C0"/>
                </a:solidFill>
                <a:latin typeface="HG創英角ﾎﾟｯﾌﾟ体" panose="040B0A09000000000000" pitchFamily="49" charset="-128"/>
                <a:ea typeface="HG創英角ﾎﾟｯﾌﾟ体" panose="040B0A09000000000000" pitchFamily="49" charset="-128"/>
              </a:rPr>
              <a:t>・団体交渉を求められたが、労働法の知識がなく、交渉の手順も分からない。</a:t>
            </a:r>
          </a:p>
        </p:txBody>
      </p:sp>
      <p:sp>
        <p:nvSpPr>
          <p:cNvPr id="26" name="サブタイトル 10"/>
          <p:cNvSpPr txBox="1">
            <a:spLocks/>
          </p:cNvSpPr>
          <p:nvPr/>
        </p:nvSpPr>
        <p:spPr>
          <a:xfrm>
            <a:off x="6608952" y="3159000"/>
            <a:ext cx="4077048" cy="585000"/>
          </a:xfrm>
          <a:prstGeom prst="rect">
            <a:avLst/>
          </a:prstGeom>
          <a:noFill/>
          <a:ln>
            <a:noFill/>
          </a:ln>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300" dirty="0">
                <a:solidFill>
                  <a:srgbClr val="0070C0"/>
                </a:solidFill>
                <a:latin typeface="HG創英角ﾎﾟｯﾌﾟ体" panose="040B0A09000000000000" pitchFamily="49" charset="-128"/>
                <a:ea typeface="HG創英角ﾎﾟｯﾌﾟ体" panose="040B0A09000000000000" pitchFamily="49" charset="-128"/>
              </a:rPr>
              <a:t>・雇い止めやパワハラ被害といった個別事案について団体交渉</a:t>
            </a:r>
            <a:r>
              <a:rPr lang="ja-JP" altLang="en-US" sz="1300">
                <a:solidFill>
                  <a:srgbClr val="0070C0"/>
                </a:solidFill>
                <a:latin typeface="HG創英角ﾎﾟｯﾌﾟ体" panose="040B0A09000000000000" pitchFamily="49" charset="-128"/>
                <a:ea typeface="HG創英角ﾎﾟｯﾌﾟ体" panose="040B0A09000000000000" pitchFamily="49" charset="-128"/>
              </a:rPr>
              <a:t>を求められている</a:t>
            </a:r>
            <a:r>
              <a:rPr lang="ja-JP" altLang="en-US" sz="1300" dirty="0">
                <a:solidFill>
                  <a:srgbClr val="0070C0"/>
                </a:solidFill>
                <a:latin typeface="HG創英角ﾎﾟｯﾌﾟ体" panose="040B0A09000000000000" pitchFamily="49" charset="-128"/>
                <a:ea typeface="HG創英角ﾎﾟｯﾌﾟ体" panose="040B0A09000000000000" pitchFamily="49" charset="-128"/>
              </a:rPr>
              <a:t>。</a:t>
            </a:r>
          </a:p>
        </p:txBody>
      </p:sp>
      <p:sp>
        <p:nvSpPr>
          <p:cNvPr id="27" name="サブタイトル 10"/>
          <p:cNvSpPr txBox="1">
            <a:spLocks/>
          </p:cNvSpPr>
          <p:nvPr/>
        </p:nvSpPr>
        <p:spPr>
          <a:xfrm>
            <a:off x="6563952" y="2529000"/>
            <a:ext cx="4608512" cy="720080"/>
          </a:xfrm>
          <a:prstGeom prst="rect">
            <a:avLst/>
          </a:prstGeom>
          <a:noFill/>
          <a:ln>
            <a:noFill/>
          </a:ln>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400" dirty="0">
                <a:solidFill>
                  <a:srgbClr val="0070C0"/>
                </a:solidFill>
                <a:latin typeface="HG創英角ﾎﾟｯﾌﾟ体" panose="040B0A09000000000000" pitchFamily="49" charset="-128"/>
                <a:ea typeface="HG創英角ﾎﾟｯﾌﾟ体" panose="040B0A09000000000000" pitchFamily="49" charset="-128"/>
              </a:rPr>
              <a:t>・社外労組から団体交渉を求められたが、対応した経験がない。</a:t>
            </a:r>
          </a:p>
        </p:txBody>
      </p:sp>
      <p:sp>
        <p:nvSpPr>
          <p:cNvPr id="23" name="正方形/長方形 22"/>
          <p:cNvSpPr/>
          <p:nvPr/>
        </p:nvSpPr>
        <p:spPr>
          <a:xfrm>
            <a:off x="7491000" y="6624000"/>
            <a:ext cx="4050000" cy="225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000" dirty="0"/>
              <a:t>※LRC</a:t>
            </a:r>
            <a:r>
              <a:rPr kumimoji="1" lang="ja-JP" altLang="en-US" sz="1000" dirty="0"/>
              <a:t>は（</a:t>
            </a:r>
            <a:r>
              <a:rPr kumimoji="1" lang="en-US" altLang="ja-JP" sz="1000" dirty="0"/>
              <a:t>Labor Relations Commission</a:t>
            </a:r>
            <a:r>
              <a:rPr kumimoji="1" lang="ja-JP" altLang="en-US" sz="1000" dirty="0"/>
              <a:t>）の略で労働委員会のことです。</a:t>
            </a:r>
          </a:p>
        </p:txBody>
      </p:sp>
      <p:sp>
        <p:nvSpPr>
          <p:cNvPr id="16" name="サブタイトル 10"/>
          <p:cNvSpPr txBox="1">
            <a:spLocks/>
          </p:cNvSpPr>
          <p:nvPr/>
        </p:nvSpPr>
        <p:spPr>
          <a:xfrm>
            <a:off x="7193952" y="1539000"/>
            <a:ext cx="1224136" cy="423664"/>
          </a:xfrm>
          <a:prstGeom prst="rect">
            <a:avLst/>
          </a:prstGeom>
          <a:noFill/>
          <a:ln>
            <a:noFill/>
          </a:ln>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例えば！</a:t>
            </a:r>
            <a:endParaRPr lang="en-US" altLang="ja-JP" sz="1800" dirty="0">
              <a:solidFill>
                <a:srgbClr val="FF0000"/>
              </a:solidFill>
              <a:latin typeface="HG創英角ﾎﾟｯﾌﾟ体" panose="040B0A09000000000000" pitchFamily="49" charset="-128"/>
              <a:ea typeface="HG創英角ﾎﾟｯﾌﾟ体" panose="040B0A09000000000000" pitchFamily="49" charset="-128"/>
            </a:endParaRPr>
          </a:p>
        </p:txBody>
      </p:sp>
      <p:sp>
        <p:nvSpPr>
          <p:cNvPr id="17" name="正方形/長方形 16"/>
          <p:cNvSpPr/>
          <p:nvPr/>
        </p:nvSpPr>
        <p:spPr>
          <a:xfrm>
            <a:off x="7851000" y="5634000"/>
            <a:ext cx="2088232" cy="855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latin typeface="HG丸ｺﾞｼｯｸM-PRO" panose="020F0600000000000000" pitchFamily="50" charset="-128"/>
                <a:ea typeface="HG丸ｺﾞｼｯｸM-PRO" panose="020F0600000000000000" pitchFamily="50" charset="-128"/>
              </a:rPr>
              <a:t>中央労働委員会</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 ０３</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５４０３</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２１１１</a:t>
            </a:r>
          </a:p>
          <a:p>
            <a:r>
              <a:rPr kumimoji="1" lang="ja-JP" altLang="en-US" sz="1000" dirty="0">
                <a:latin typeface="HG丸ｺﾞｼｯｸM-PRO" panose="020F0600000000000000" pitchFamily="50" charset="-128"/>
                <a:ea typeface="HG丸ｺﾞｼｯｸM-PRO" panose="020F0600000000000000" pitchFamily="50" charset="-128"/>
              </a:rPr>
              <a:t>（都道府県）労働委員会</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　別　添　参　照</a:t>
            </a:r>
          </a:p>
        </p:txBody>
      </p:sp>
      <p:sp useBgFill="1">
        <p:nvSpPr>
          <p:cNvPr id="18" name="コンテンツ プレースホルダー 10"/>
          <p:cNvSpPr>
            <a:spLocks noGrp="1"/>
          </p:cNvSpPr>
          <p:nvPr>
            <p:ph sz="half" idx="1"/>
          </p:nvPr>
        </p:nvSpPr>
        <p:spPr>
          <a:xfrm>
            <a:off x="1416000" y="3114000"/>
            <a:ext cx="3960000" cy="720080"/>
          </a:xfrm>
          <a:ln w="22225">
            <a:noFill/>
            <a:prstDash val="dashDot"/>
          </a:ln>
        </p:spPr>
        <p:txBody>
          <a:bodyPr anchor="ctr" anchorCtr="0">
            <a:noAutofit/>
          </a:bodyPr>
          <a:lstStyle/>
          <a:p>
            <a:pPr marL="0" indent="0" algn="just">
              <a:buNone/>
            </a:pPr>
            <a:r>
              <a:rPr kumimoji="1" lang="ja-JP" altLang="en-US" sz="1300" spc="-40" dirty="0">
                <a:solidFill>
                  <a:srgbClr val="099F94"/>
                </a:solidFill>
                <a:latin typeface="HG創英角ﾎﾟｯﾌﾟ体" panose="040B0A09000000000000" pitchFamily="49" charset="-128"/>
                <a:ea typeface="HG創英角ﾎﾟｯﾌﾟ体" panose="040B0A09000000000000" pitchFamily="49" charset="-128"/>
              </a:rPr>
              <a:t>労働委員会は三者構成です</a:t>
            </a:r>
            <a:endParaRPr kumimoji="1" lang="en-US" altLang="ja-JP" sz="1300" spc="-40" dirty="0">
              <a:solidFill>
                <a:srgbClr val="099F94"/>
              </a:solidFill>
              <a:latin typeface="HG創英角ﾎﾟｯﾌﾟ体" panose="040B0A09000000000000" pitchFamily="49" charset="-128"/>
              <a:ea typeface="HG創英角ﾎﾟｯﾌﾟ体" panose="040B0A09000000000000" pitchFamily="49" charset="-128"/>
            </a:endParaRPr>
          </a:p>
          <a:p>
            <a:pPr marL="0" indent="0" algn="just">
              <a:buNone/>
            </a:pPr>
            <a:r>
              <a:rPr lang="ja-JP" altLang="en-US" sz="800" spc="-40" dirty="0">
                <a:latin typeface="MS Outlook" panose="05010100010000000000" pitchFamily="2" charset="2"/>
                <a:ea typeface="HG丸ｺﾞｼｯｸM-PRO" panose="020F0600000000000000" pitchFamily="50" charset="-128"/>
              </a:rPr>
              <a:t>三者それぞれの立場を反映させた総合的な観点から、労使トラブルの解決のお手伝いをします。</a:t>
            </a:r>
          </a:p>
        </p:txBody>
      </p:sp>
      <p:sp>
        <p:nvSpPr>
          <p:cNvPr id="25" name="円形吹き出し 24"/>
          <p:cNvSpPr/>
          <p:nvPr/>
        </p:nvSpPr>
        <p:spPr>
          <a:xfrm>
            <a:off x="4223792" y="1916832"/>
            <a:ext cx="1440160" cy="1224136"/>
          </a:xfrm>
          <a:prstGeom prst="wedgeEllipseCallout">
            <a:avLst>
              <a:gd name="adj1" fmla="val -59488"/>
              <a:gd name="adj2" fmla="val -3950"/>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latin typeface="HG丸ｺﾞｼｯｸM-PRO" panose="020F0600000000000000" pitchFamily="50" charset="-128"/>
                <a:ea typeface="HG丸ｺﾞｼｯｸM-PRO" panose="020F0600000000000000" pitchFamily="50" charset="-128"/>
              </a:rPr>
              <a:t>問題が解決したし、労使の信頼関係維持に役立った。</a:t>
            </a:r>
          </a:p>
        </p:txBody>
      </p:sp>
      <p:sp>
        <p:nvSpPr>
          <p:cNvPr id="20" name="サブタイトル 10"/>
          <p:cNvSpPr txBox="1">
            <a:spLocks/>
          </p:cNvSpPr>
          <p:nvPr/>
        </p:nvSpPr>
        <p:spPr>
          <a:xfrm>
            <a:off x="11451000" y="1404000"/>
            <a:ext cx="405000" cy="3150000"/>
          </a:xfrm>
          <a:prstGeom prst="rect">
            <a:avLst/>
          </a:prstGeom>
          <a:noFill/>
          <a:ln>
            <a:noFill/>
          </a:ln>
        </p:spPr>
        <p:txBody>
          <a:bodyPr vert="eaVert"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000" dirty="0">
                <a:solidFill>
                  <a:srgbClr val="FF0000"/>
                </a:solidFill>
                <a:latin typeface="HG創英角ﾎﾟｯﾌﾟ体" panose="040B0A09000000000000" pitchFamily="49" charset="-128"/>
                <a:ea typeface="HG創英角ﾎﾟｯﾌﾟ体" panose="040B0A09000000000000" pitchFamily="49" charset="-128"/>
              </a:rPr>
              <a:t>このようなことでお困りでしたら、労働委員会に相談してみてはいかがですか？</a:t>
            </a:r>
            <a:r>
              <a:rPr lang="ja-JP" altLang="en-US" sz="900" dirty="0">
                <a:solidFill>
                  <a:srgbClr val="FF0000"/>
                </a:solidFill>
                <a:latin typeface="HG創英角ﾎﾟｯﾌﾟ体" panose="040B0A09000000000000" pitchFamily="49" charset="-128"/>
                <a:ea typeface="HG創英角ﾎﾟｯﾌﾟ体" panose="040B0A09000000000000" pitchFamily="49" charset="-128"/>
              </a:rPr>
              <a:t>（一部の労働委員会を除く）</a:t>
            </a:r>
          </a:p>
        </p:txBody>
      </p:sp>
    </p:spTree>
    <p:extLst>
      <p:ext uri="{BB962C8B-B14F-4D97-AF65-F5344CB8AC3E}">
        <p14:creationId xmlns:p14="http://schemas.microsoft.com/office/powerpoint/2010/main" val="99332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1199456" y="5085187"/>
            <a:ext cx="4327200" cy="1555951"/>
          </a:xfrm>
          <a:prstGeom prst="rect">
            <a:avLst/>
          </a:prstGeom>
        </p:spPr>
      </p:pic>
      <p:sp>
        <p:nvSpPr>
          <p:cNvPr id="13" name="正方形/長方形 12"/>
          <p:cNvSpPr/>
          <p:nvPr/>
        </p:nvSpPr>
        <p:spPr>
          <a:xfrm>
            <a:off x="1199456" y="188640"/>
            <a:ext cx="4327200" cy="36004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dirty="0"/>
              <a:t>賃上げ要求で妥結できなかったケース</a:t>
            </a:r>
          </a:p>
        </p:txBody>
      </p:sp>
      <p:sp>
        <p:nvSpPr>
          <p:cNvPr id="14" name="コンテンツ プレースホルダー 13"/>
          <p:cNvSpPr>
            <a:spLocks noGrp="1"/>
          </p:cNvSpPr>
          <p:nvPr>
            <p:ph sz="half" idx="2"/>
          </p:nvPr>
        </p:nvSpPr>
        <p:spPr/>
        <p:txBody>
          <a:bodyPr/>
          <a:lstStyle/>
          <a:p>
            <a:endParaRPr kumimoji="1" lang="ja-JP" altLang="en-US" dirty="0"/>
          </a:p>
        </p:txBody>
      </p:sp>
      <p:pic>
        <p:nvPicPr>
          <p:cNvPr id="15" name="図 14"/>
          <p:cNvPicPr>
            <a:picLocks noChangeAspect="1"/>
          </p:cNvPicPr>
          <p:nvPr/>
        </p:nvPicPr>
        <p:blipFill>
          <a:blip r:embed="rId4"/>
          <a:stretch>
            <a:fillRect/>
          </a:stretch>
        </p:blipFill>
        <p:spPr>
          <a:xfrm>
            <a:off x="6665344" y="701086"/>
            <a:ext cx="4327200" cy="1284398"/>
          </a:xfrm>
          <a:prstGeom prst="rect">
            <a:avLst/>
          </a:prstGeom>
        </p:spPr>
      </p:pic>
      <p:pic>
        <p:nvPicPr>
          <p:cNvPr id="16" name="図 15"/>
          <p:cNvPicPr>
            <a:picLocks noChangeAspect="1"/>
          </p:cNvPicPr>
          <p:nvPr/>
        </p:nvPicPr>
        <p:blipFill>
          <a:blip r:embed="rId5"/>
          <a:stretch>
            <a:fillRect/>
          </a:stretch>
        </p:blipFill>
        <p:spPr>
          <a:xfrm>
            <a:off x="6665344" y="2035913"/>
            <a:ext cx="4327200" cy="1582563"/>
          </a:xfrm>
          <a:prstGeom prst="rect">
            <a:avLst/>
          </a:prstGeom>
        </p:spPr>
      </p:pic>
      <p:pic>
        <p:nvPicPr>
          <p:cNvPr id="17" name="図 16"/>
          <p:cNvPicPr>
            <a:picLocks noChangeAspect="1"/>
          </p:cNvPicPr>
          <p:nvPr/>
        </p:nvPicPr>
        <p:blipFill>
          <a:blip r:embed="rId6"/>
          <a:stretch>
            <a:fillRect/>
          </a:stretch>
        </p:blipFill>
        <p:spPr>
          <a:xfrm>
            <a:off x="6665344" y="3667154"/>
            <a:ext cx="4327200" cy="1261462"/>
          </a:xfrm>
          <a:prstGeom prst="rect">
            <a:avLst/>
          </a:prstGeom>
        </p:spPr>
      </p:pic>
      <p:pic>
        <p:nvPicPr>
          <p:cNvPr id="18" name="図 17"/>
          <p:cNvPicPr>
            <a:picLocks noChangeAspect="1"/>
          </p:cNvPicPr>
          <p:nvPr/>
        </p:nvPicPr>
        <p:blipFill>
          <a:blip r:embed="rId7"/>
          <a:stretch>
            <a:fillRect/>
          </a:stretch>
        </p:blipFill>
        <p:spPr>
          <a:xfrm>
            <a:off x="6663729" y="4979928"/>
            <a:ext cx="4327200" cy="1701879"/>
          </a:xfrm>
          <a:prstGeom prst="rect">
            <a:avLst/>
          </a:prstGeom>
        </p:spPr>
      </p:pic>
      <p:sp>
        <p:nvSpPr>
          <p:cNvPr id="19" name="コンテンツ プレースホルダー 18"/>
          <p:cNvSpPr>
            <a:spLocks noGrp="1"/>
          </p:cNvSpPr>
          <p:nvPr>
            <p:ph sz="half" idx="1"/>
          </p:nvPr>
        </p:nvSpPr>
        <p:spPr/>
        <p:txBody>
          <a:bodyPr/>
          <a:lstStyle/>
          <a:p>
            <a:endParaRPr kumimoji="1" lang="ja-JP" altLang="en-US" dirty="0"/>
          </a:p>
        </p:txBody>
      </p:sp>
      <p:pic>
        <p:nvPicPr>
          <p:cNvPr id="21" name="図 20"/>
          <p:cNvPicPr>
            <a:picLocks noChangeAspect="1"/>
          </p:cNvPicPr>
          <p:nvPr/>
        </p:nvPicPr>
        <p:blipFill>
          <a:blip r:embed="rId8"/>
          <a:stretch>
            <a:fillRect/>
          </a:stretch>
        </p:blipFill>
        <p:spPr>
          <a:xfrm>
            <a:off x="1199456" y="692699"/>
            <a:ext cx="4327200" cy="1493189"/>
          </a:xfrm>
          <a:prstGeom prst="rect">
            <a:avLst/>
          </a:prstGeom>
        </p:spPr>
      </p:pic>
      <p:pic>
        <p:nvPicPr>
          <p:cNvPr id="22" name="図 21"/>
          <p:cNvPicPr>
            <a:picLocks noChangeAspect="1"/>
          </p:cNvPicPr>
          <p:nvPr/>
        </p:nvPicPr>
        <p:blipFill>
          <a:blip r:embed="rId9"/>
          <a:stretch>
            <a:fillRect/>
          </a:stretch>
        </p:blipFill>
        <p:spPr>
          <a:xfrm>
            <a:off x="1199456" y="2276872"/>
            <a:ext cx="4327200" cy="1424624"/>
          </a:xfrm>
          <a:prstGeom prst="rect">
            <a:avLst/>
          </a:prstGeom>
        </p:spPr>
      </p:pic>
      <p:pic>
        <p:nvPicPr>
          <p:cNvPr id="23" name="図 22"/>
          <p:cNvPicPr>
            <a:picLocks noChangeAspect="1"/>
          </p:cNvPicPr>
          <p:nvPr/>
        </p:nvPicPr>
        <p:blipFill>
          <a:blip r:embed="rId10"/>
          <a:stretch>
            <a:fillRect/>
          </a:stretch>
        </p:blipFill>
        <p:spPr>
          <a:xfrm>
            <a:off x="1199456" y="3789040"/>
            <a:ext cx="4327200" cy="1192656"/>
          </a:xfrm>
          <a:prstGeom prst="rect">
            <a:avLst/>
          </a:prstGeom>
        </p:spPr>
      </p:pic>
      <p:sp>
        <p:nvSpPr>
          <p:cNvPr id="2" name="正方形/長方形 1"/>
          <p:cNvSpPr/>
          <p:nvPr/>
        </p:nvSpPr>
        <p:spPr>
          <a:xfrm>
            <a:off x="4079776" y="2420888"/>
            <a:ext cx="1296144" cy="432048"/>
          </a:xfrm>
          <a:prstGeom prst="rect">
            <a:avLst/>
          </a:prstGeom>
          <a:solidFill>
            <a:schemeClr val="lt1"/>
          </a:solidFill>
          <a:ln>
            <a:noFill/>
          </a:ln>
          <a:effectLst/>
        </p:spPr>
        <p:style>
          <a:lnRef idx="2">
            <a:schemeClr val="dk1"/>
          </a:lnRef>
          <a:fillRef idx="1">
            <a:schemeClr val="lt1"/>
          </a:fillRef>
          <a:effectRef idx="0">
            <a:schemeClr val="dk1"/>
          </a:effectRef>
          <a:fontRef idx="minor">
            <a:schemeClr val="dk1"/>
          </a:fontRef>
        </p:style>
        <p:txBody>
          <a:bodyPr rtlCol="0" anchor="ctr"/>
          <a:lstStyle/>
          <a:p>
            <a:r>
              <a:rPr kumimoji="1" lang="ja-JP" altLang="en-US" sz="950" dirty="0">
                <a:solidFill>
                  <a:srgbClr val="1C1D1D">
                    <a:alpha val="93000"/>
                  </a:srgbClr>
                </a:solidFill>
                <a:latin typeface="HG丸ｺﾞｼｯｸM-PRO" panose="020F0600000000000000" pitchFamily="50" charset="-128"/>
                <a:ea typeface="HG丸ｺﾞｼｯｸM-PRO" panose="020F0600000000000000" pitchFamily="50" charset="-128"/>
              </a:rPr>
              <a:t>賃上げのためには生産性を向上しなければならない</a:t>
            </a:r>
            <a:endParaRPr kumimoji="1" lang="en-US" altLang="ja-JP" sz="950" dirty="0">
              <a:solidFill>
                <a:srgbClr val="1C1D1D">
                  <a:alpha val="93000"/>
                </a:srgbClr>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8457501" y="3861048"/>
            <a:ext cx="2304256" cy="864096"/>
          </a:xfrm>
          <a:prstGeom prst="rect">
            <a:avLst/>
          </a:prstGeom>
          <a:solidFill>
            <a:schemeClr val="lt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just"/>
            <a:r>
              <a:rPr kumimoji="1" lang="ja-JP" altLang="en-US" sz="950" dirty="0">
                <a:solidFill>
                  <a:srgbClr val="1C1D1D">
                    <a:alpha val="93000"/>
                  </a:srgbClr>
                </a:solidFill>
                <a:latin typeface="HG丸ｺﾞｼｯｸM-PRO" panose="020F0600000000000000" pitchFamily="50" charset="-128"/>
                <a:ea typeface="HG丸ｺﾞｼｯｸM-PRO" panose="020F0600000000000000" pitchFamily="50" charset="-128"/>
              </a:rPr>
              <a:t>会社は○年４月以降、</a:t>
            </a:r>
            <a:endParaRPr kumimoji="1" lang="en-US" altLang="ja-JP" sz="950" dirty="0">
              <a:solidFill>
                <a:srgbClr val="1C1D1D">
                  <a:alpha val="93000"/>
                </a:srgbClr>
              </a:solidFill>
              <a:latin typeface="HG丸ｺﾞｼｯｸM-PRO" panose="020F0600000000000000" pitchFamily="50" charset="-128"/>
              <a:ea typeface="HG丸ｺﾞｼｯｸM-PRO" panose="020F0600000000000000" pitchFamily="50" charset="-128"/>
            </a:endParaRPr>
          </a:p>
          <a:p>
            <a:pPr algn="just"/>
            <a:r>
              <a:rPr kumimoji="1" lang="ja-JP" altLang="en-US" sz="950" dirty="0">
                <a:solidFill>
                  <a:srgbClr val="1C1D1D">
                    <a:alpha val="93000"/>
                  </a:srgbClr>
                </a:solidFill>
                <a:latin typeface="HG丸ｺﾞｼｯｸM-PRO" panose="020F0600000000000000" pitchFamily="50" charset="-128"/>
                <a:ea typeface="HG丸ｺﾞｼｯｸM-PRO" panose="020F0600000000000000" pitchFamily="50" charset="-128"/>
              </a:rPr>
              <a:t>社員一人平均月額□％を増額すること。</a:t>
            </a:r>
            <a:endParaRPr kumimoji="1" lang="en-US" altLang="ja-JP" sz="950" dirty="0">
              <a:solidFill>
                <a:srgbClr val="1C1D1D">
                  <a:alpha val="93000"/>
                </a:srgbClr>
              </a:solidFill>
              <a:latin typeface="HG丸ｺﾞｼｯｸM-PRO" panose="020F0600000000000000" pitchFamily="50" charset="-128"/>
              <a:ea typeface="HG丸ｺﾞｼｯｸM-PRO" panose="020F0600000000000000" pitchFamily="50" charset="-128"/>
            </a:endParaRPr>
          </a:p>
          <a:p>
            <a:pPr algn="just"/>
            <a:r>
              <a:rPr kumimoji="1" lang="ja-JP" altLang="en-US" sz="950" dirty="0">
                <a:solidFill>
                  <a:srgbClr val="1C1D1D">
                    <a:alpha val="93000"/>
                  </a:srgbClr>
                </a:solidFill>
                <a:latin typeface="HG丸ｺﾞｼｯｸM-PRO" panose="020F0600000000000000" pitchFamily="50" charset="-128"/>
                <a:ea typeface="HG丸ｺﾞｼｯｸM-PRO" panose="020F0600000000000000" pitchFamily="50" charset="-128"/>
              </a:rPr>
              <a:t>なお上記金額の配分については、労使協議して決めること。</a:t>
            </a:r>
            <a:endParaRPr kumimoji="1" lang="en-US" altLang="ja-JP" sz="950" dirty="0">
              <a:solidFill>
                <a:srgbClr val="1C1D1D">
                  <a:alpha val="93000"/>
                </a:srgbClr>
              </a:solidFill>
              <a:latin typeface="HG丸ｺﾞｼｯｸM-PRO" panose="020F0600000000000000" pitchFamily="50" charset="-128"/>
              <a:ea typeface="HG丸ｺﾞｼｯｸM-PRO" panose="020F0600000000000000" pitchFamily="50" charset="-128"/>
            </a:endParaRPr>
          </a:p>
          <a:p>
            <a:pPr algn="just"/>
            <a:r>
              <a:rPr kumimoji="1" lang="ja-JP" altLang="en-US" sz="950" dirty="0">
                <a:solidFill>
                  <a:srgbClr val="1C1D1D">
                    <a:alpha val="93000"/>
                  </a:srgbClr>
                </a:solidFill>
                <a:latin typeface="HG丸ｺﾞｼｯｸM-PRO" panose="020F0600000000000000" pitchFamily="50" charset="-128"/>
                <a:ea typeface="HG丸ｺﾞｼｯｸM-PRO" panose="020F0600000000000000" pitchFamily="50" charset="-128"/>
              </a:rPr>
              <a:t>組合は、生産性の向上に協力すること。</a:t>
            </a:r>
          </a:p>
        </p:txBody>
      </p:sp>
      <p:sp>
        <p:nvSpPr>
          <p:cNvPr id="24" name="正方形/長方形 23"/>
          <p:cNvSpPr/>
          <p:nvPr/>
        </p:nvSpPr>
        <p:spPr>
          <a:xfrm>
            <a:off x="8706000" y="880626"/>
            <a:ext cx="1260000" cy="810000"/>
          </a:xfrm>
          <a:prstGeom prst="rect">
            <a:avLst/>
          </a:prstGeom>
          <a:solidFill>
            <a:schemeClr val="lt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just"/>
            <a:r>
              <a:rPr kumimoji="1" lang="ja-JP" altLang="en-US" sz="900" dirty="0">
                <a:solidFill>
                  <a:srgbClr val="1C1D1D">
                    <a:alpha val="93000"/>
                  </a:srgbClr>
                </a:solidFill>
                <a:latin typeface="HG丸ｺﾞｼｯｸM-PRO" panose="020F0600000000000000" pitchFamily="50" charset="-128"/>
                <a:ea typeface="HG丸ｺﾞｼｯｸM-PRO" panose="020F0600000000000000" pitchFamily="50" charset="-128"/>
              </a:rPr>
              <a:t>「あっせん」とは</a:t>
            </a:r>
            <a:endParaRPr kumimoji="1" lang="en-US" altLang="ja-JP" sz="900" dirty="0">
              <a:solidFill>
                <a:srgbClr val="1C1D1D">
                  <a:alpha val="93000"/>
                </a:srgbClr>
              </a:solidFill>
              <a:latin typeface="HG丸ｺﾞｼｯｸM-PRO" panose="020F0600000000000000" pitchFamily="50" charset="-128"/>
              <a:ea typeface="HG丸ｺﾞｼｯｸM-PRO" panose="020F0600000000000000" pitchFamily="50" charset="-128"/>
            </a:endParaRPr>
          </a:p>
          <a:p>
            <a:pPr algn="just"/>
            <a:r>
              <a:rPr kumimoji="1" lang="ja-JP" altLang="en-US" sz="900" dirty="0">
                <a:solidFill>
                  <a:srgbClr val="1C1D1D">
                    <a:alpha val="93000"/>
                  </a:srgbClr>
                </a:solidFill>
                <a:latin typeface="HG丸ｺﾞｼｯｸM-PRO" panose="020F0600000000000000" pitchFamily="50" charset="-128"/>
                <a:ea typeface="HG丸ｺﾞｼｯｸM-PRO" panose="020F0600000000000000" pitchFamily="50" charset="-128"/>
              </a:rPr>
              <a:t>労働委員会が指名した「あっせん員」がサポートして争議の解決をはかることよ。</a:t>
            </a:r>
          </a:p>
        </p:txBody>
      </p:sp>
      <p:sp>
        <p:nvSpPr>
          <p:cNvPr id="3" name="正方形/長方形 2"/>
          <p:cNvSpPr/>
          <p:nvPr/>
        </p:nvSpPr>
        <p:spPr>
          <a:xfrm>
            <a:off x="6780331" y="2096867"/>
            <a:ext cx="3240000" cy="2789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HGPｺﾞｼｯｸE" panose="020B0900000000000000" pitchFamily="50" charset="-128"/>
                <a:ea typeface="HGPｺﾞｼｯｸE" panose="020B0900000000000000" pitchFamily="50" charset="-128"/>
              </a:rPr>
              <a:t>あっせん員が双方から個別に事情聴取し、説得調整</a:t>
            </a:r>
          </a:p>
        </p:txBody>
      </p:sp>
    </p:spTree>
    <p:extLst>
      <p:ext uri="{BB962C8B-B14F-4D97-AF65-F5344CB8AC3E}">
        <p14:creationId xmlns:p14="http://schemas.microsoft.com/office/powerpoint/2010/main" val="17805044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1133</TotalTime>
  <Words>323</Words>
  <Application>Microsoft Office PowerPoint</Application>
  <PresentationFormat>ワイド画面</PresentationFormat>
  <Paragraphs>28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HGPｺﾞｼｯｸE</vt:lpstr>
      <vt:lpstr>HGP創英角ﾎﾟｯﾌﾟ体</vt:lpstr>
      <vt:lpstr>HG丸ｺﾞｼｯｸM-PRO</vt:lpstr>
      <vt:lpstr>HG創英角ﾎﾟｯﾌﾟ体</vt:lpstr>
      <vt:lpstr>游明朝</vt:lpstr>
      <vt:lpstr>Arial</vt:lpstr>
      <vt:lpstr>Calibri</vt:lpstr>
      <vt:lpstr>MS Outlook</vt:lpstr>
      <vt:lpstr>Wingdings 3</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松原 大(matsubara-masaru)</dc:creator>
  <cp:lastModifiedBy>oshika12</cp:lastModifiedBy>
  <cp:revision>63</cp:revision>
  <cp:lastPrinted>2019-12-19T08:21:27Z</cp:lastPrinted>
  <dcterms:created xsi:type="dcterms:W3CDTF">2019-09-03T00:41:37Z</dcterms:created>
  <dcterms:modified xsi:type="dcterms:W3CDTF">2020-03-18T23:31:46Z</dcterms:modified>
</cp:coreProperties>
</file>