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00FF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2" d="100"/>
          <a:sy n="72" d="100"/>
        </p:scale>
        <p:origin x="13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1190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ja-JP" altLang="en-US"/>
              <a:t>マスター タイトルの書式設定</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357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909743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27774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921628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14494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83463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488721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180799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1445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35114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ja-JP" altLang="en-US"/>
              <a:t>マスター タイトルの書式設定</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81616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48773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27725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3252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6637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72D545-8467-428C-B4B7-668AFE11EB3F}" type="datetimeFigureOut">
              <a:rPr kumimoji="1" lang="ja-JP" altLang="en-US" smtClean="0"/>
              <a:t>2020/3/19</a:t>
            </a:fld>
            <a:endParaRPr kumimoji="1" lang="ja-JP" altLang="en-US"/>
          </a:p>
        </p:txBody>
      </p:sp>
      <p:sp>
        <p:nvSpPr>
          <p:cNvPr id="6" name="Footer Placeholder 5"/>
          <p:cNvSpPr>
            <a:spLocks noGrp="1"/>
          </p:cNvSpPr>
          <p:nvPr>
            <p:ph type="ftr" sz="quarter" idx="11"/>
          </p:nvPr>
        </p:nvSpPr>
        <p:spPr>
          <a:xfrm>
            <a:off x="533400" y="6172200"/>
            <a:ext cx="5811724"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8445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72D545-8467-428C-B4B7-668AFE11EB3F}" type="datetimeFigureOut">
              <a:rPr kumimoji="1" lang="ja-JP" altLang="en-US" smtClean="0"/>
              <a:t>2020/3/19</a:t>
            </a:fld>
            <a:endParaRPr kumimoji="1" lang="ja-JP" alt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29185170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タイトル 9"/>
          <p:cNvSpPr>
            <a:spLocks noGrp="1"/>
          </p:cNvSpPr>
          <p:nvPr>
            <p:ph type="ctrTitle"/>
          </p:nvPr>
        </p:nvSpPr>
        <p:spPr>
          <a:xfrm>
            <a:off x="0" y="404665"/>
            <a:ext cx="9144000" cy="1440159"/>
          </a:xfrm>
        </p:spPr>
        <p:txBody>
          <a:bodyPr>
            <a:noAutofit/>
          </a:bodyPr>
          <a:lstStyle/>
          <a:p>
            <a:pPr algn="just"/>
            <a:r>
              <a:rPr kumimoji="1" lang="ja-JP" altLang="en-US" sz="3900" dirty="0">
                <a:ln w="19050" cmpd="sng">
                  <a:solidFill>
                    <a:schemeClr val="bg1"/>
                  </a:solidFill>
                </a:ln>
                <a:solidFill>
                  <a:srgbClr val="00B050"/>
                </a:solidFill>
                <a:latin typeface="HG創英角ﾎﾟｯﾌﾟ体" panose="040B0A09000000000000" pitchFamily="49" charset="-128"/>
                <a:ea typeface="HG創英角ﾎﾟｯﾌﾟ体" panose="040B0A09000000000000" pitchFamily="49" charset="-128"/>
              </a:rPr>
              <a:t>労使紛争の解決に労働委員会の相談やあっせん制度をご利用になれます。</a:t>
            </a:r>
          </a:p>
        </p:txBody>
      </p:sp>
      <p:sp>
        <p:nvSpPr>
          <p:cNvPr id="11" name="サブタイトル 10"/>
          <p:cNvSpPr>
            <a:spLocks noGrp="1"/>
          </p:cNvSpPr>
          <p:nvPr>
            <p:ph type="subTitle" idx="1"/>
          </p:nvPr>
        </p:nvSpPr>
        <p:spPr>
          <a:xfrm>
            <a:off x="8313" y="1844824"/>
            <a:ext cx="9108000" cy="648072"/>
          </a:xfrm>
          <a:solidFill>
            <a:schemeClr val="accent5">
              <a:lumMod val="20000"/>
              <a:lumOff val="80000"/>
            </a:schemeClr>
          </a:solidFill>
          <a:ln>
            <a:solidFill>
              <a:schemeClr val="dk1">
                <a:hueMod val="94000"/>
              </a:schemeClr>
            </a:solidFill>
          </a:ln>
        </p:spPr>
        <p:txBody>
          <a:bodyPr anchor="ctr" anchorCtr="0">
            <a:noAutofit/>
          </a:bodyPr>
          <a:lstStyle/>
          <a:p>
            <a:pPr algn="just"/>
            <a:r>
              <a:rPr lang="ja-JP" altLang="en-US" dirty="0">
                <a:latin typeface="HG創英角ﾎﾟｯﾌﾟ体" panose="040B0A09000000000000" pitchFamily="49" charset="-128"/>
                <a:ea typeface="HG創英角ﾎﾟｯﾌﾟ体" panose="040B0A09000000000000" pitchFamily="49" charset="-128"/>
              </a:rPr>
              <a:t>労働組合との団体交渉の経験のない中小企業が、個々の労働者の労働条件をめぐって労使紛争に直面するケースが増えています。</a:t>
            </a:r>
            <a:endParaRPr lang="en-US" altLang="ja-JP" dirty="0">
              <a:latin typeface="HG創英角ﾎﾟｯﾌﾟ体" panose="040B0A09000000000000" pitchFamily="49" charset="-128"/>
              <a:ea typeface="HG創英角ﾎﾟｯﾌﾟ体" panose="040B0A09000000000000" pitchFamily="49" charset="-128"/>
            </a:endParaRPr>
          </a:p>
        </p:txBody>
      </p:sp>
      <p:sp>
        <p:nvSpPr>
          <p:cNvPr id="7" name="サブタイトル 10"/>
          <p:cNvSpPr txBox="1">
            <a:spLocks/>
          </p:cNvSpPr>
          <p:nvPr/>
        </p:nvSpPr>
        <p:spPr>
          <a:xfrm>
            <a:off x="8313" y="4428799"/>
            <a:ext cx="9108000" cy="2412000"/>
          </a:xfrm>
          <a:prstGeom prst="rect">
            <a:avLst/>
          </a:prstGeom>
          <a:solidFill>
            <a:schemeClr val="tx1">
              <a:lumMod val="95000"/>
            </a:schemeClr>
          </a:solidFill>
          <a:ln w="3175" cmpd="dbl">
            <a:solidFill>
              <a:schemeClr val="dk1">
                <a:hueMod val="94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500" dirty="0">
                <a:solidFill>
                  <a:schemeClr val="bg1"/>
                </a:solidFill>
                <a:latin typeface="HG創英角ﾎﾟｯﾌﾟ体" panose="040B0A09000000000000" pitchFamily="49" charset="-128"/>
                <a:ea typeface="HG創英角ﾎﾟｯﾌﾟ体" panose="040B0A09000000000000" pitchFamily="49" charset="-128"/>
              </a:rPr>
              <a:t>（労働委員会のあっせん制度）</a:t>
            </a:r>
          </a:p>
          <a:p>
            <a:pPr algn="l"/>
            <a:r>
              <a:rPr lang="ja-JP" altLang="en-US" sz="1500" dirty="0">
                <a:solidFill>
                  <a:schemeClr val="bg2"/>
                </a:solidFill>
                <a:latin typeface="HG創英角ﾎﾟｯﾌﾟ体" panose="040B0A09000000000000" pitchFamily="49" charset="-128"/>
                <a:ea typeface="HG創英角ﾎﾟｯﾌﾟ体" panose="040B0A09000000000000" pitchFamily="49" charset="-128"/>
              </a:rPr>
              <a:t>　労働委員会では、団体交渉に行き詰まった場合、労使紛争を円滑に解決するため両者の間に入って調整する、「あっせん」などを行っています。　</a:t>
            </a:r>
            <a:endParaRPr lang="en-US" altLang="ja-JP" sz="1500" dirty="0">
              <a:solidFill>
                <a:schemeClr val="bg2"/>
              </a:solidFill>
              <a:latin typeface="HG創英角ﾎﾟｯﾌﾟ体" panose="040B0A09000000000000" pitchFamily="49" charset="-128"/>
              <a:ea typeface="HG創英角ﾎﾟｯﾌﾟ体" panose="040B0A09000000000000" pitchFamily="49" charset="-128"/>
            </a:endParaRPr>
          </a:p>
          <a:p>
            <a:pPr algn="l"/>
            <a:r>
              <a:rPr lang="ja-JP" altLang="en-US" sz="1500" dirty="0">
                <a:solidFill>
                  <a:schemeClr val="bg2"/>
                </a:solidFill>
                <a:latin typeface="HG創英角ﾎﾟｯﾌﾟ体" panose="040B0A09000000000000" pitchFamily="49" charset="-128"/>
                <a:ea typeface="HG創英角ﾎﾟｯﾌﾟ体" panose="040B0A09000000000000" pitchFamily="49" charset="-128"/>
              </a:rPr>
              <a:t>　「あっせん」は、多くは公益委員（弁護士、大学教授など）、労働者委員（労働組合の役員など）、使用者委員（会社の人事・労務担当役員など）の三者構成のあっせん員により行われており、労働組合からだけでなく</a:t>
            </a:r>
            <a:r>
              <a:rPr lang="ja-JP" altLang="en-US" sz="1500" dirty="0">
                <a:solidFill>
                  <a:srgbClr val="FF0000"/>
                </a:solidFill>
                <a:latin typeface="HG創英角ﾎﾟｯﾌﾟ体" panose="040B0A09000000000000" pitchFamily="49" charset="-128"/>
                <a:ea typeface="HG創英角ﾎﾟｯﾌﾟ体" panose="040B0A09000000000000" pitchFamily="49" charset="-128"/>
              </a:rPr>
              <a:t>使用者からの申請もできます</a:t>
            </a:r>
            <a:r>
              <a:rPr lang="ja-JP" altLang="en-US" sz="1500" dirty="0">
                <a:solidFill>
                  <a:schemeClr val="bg2"/>
                </a:solidFill>
                <a:latin typeface="HG創英角ﾎﾟｯﾌﾟ体" panose="040B0A09000000000000" pitchFamily="49" charset="-128"/>
                <a:ea typeface="HG創英角ﾎﾟｯﾌﾟ体" panose="040B0A09000000000000" pitchFamily="49" charset="-128"/>
              </a:rPr>
              <a:t>。</a:t>
            </a:r>
          </a:p>
          <a:p>
            <a:pPr algn="l"/>
            <a:r>
              <a:rPr lang="ja-JP" altLang="en-US" sz="1500" dirty="0">
                <a:solidFill>
                  <a:schemeClr val="bg2"/>
                </a:solidFill>
                <a:latin typeface="HG創英角ﾎﾟｯﾌﾟ体" panose="040B0A09000000000000" pitchFamily="49" charset="-128"/>
                <a:ea typeface="HG創英角ﾎﾟｯﾌﾟ体" panose="040B0A09000000000000" pitchFamily="49" charset="-128"/>
              </a:rPr>
              <a:t>　なお、「あっせん」は、あっせん員が、使用者と労働組合それぞれの主張を聞き、争点を明らかにして譲歩を促したり、必要な場合は公正・中立な解決策を提示し、問題解決に結びつけるものです。</a:t>
            </a:r>
            <a:endParaRPr lang="en-US" altLang="ja-JP" sz="1500" dirty="0">
              <a:solidFill>
                <a:schemeClr val="bg2"/>
              </a:solidFill>
              <a:latin typeface="HG創英角ﾎﾟｯﾌﾟ体" panose="040B0A09000000000000" pitchFamily="49" charset="-128"/>
              <a:ea typeface="HG創英角ﾎﾟｯﾌﾟ体" panose="040B0A09000000000000" pitchFamily="49" charset="-128"/>
            </a:endParaRPr>
          </a:p>
          <a:p>
            <a:pPr algn="l"/>
            <a:r>
              <a:rPr lang="ja-JP" altLang="en-US" sz="1500" dirty="0">
                <a:solidFill>
                  <a:schemeClr val="bg2"/>
                </a:solidFill>
                <a:latin typeface="HG創英角ﾎﾟｯﾌﾟ体" panose="040B0A09000000000000" pitchFamily="49" charset="-128"/>
                <a:ea typeface="HG創英角ﾎﾟｯﾌﾟ体" panose="040B0A09000000000000" pitchFamily="49" charset="-128"/>
              </a:rPr>
              <a:t>　「あっせん」申請を行っても必ずしも解決策に合意しなければならないものではありません。</a:t>
            </a:r>
            <a:endParaRPr lang="en-US" altLang="ja-JP" sz="1500" dirty="0">
              <a:solidFill>
                <a:schemeClr val="bg2"/>
              </a:solidFill>
              <a:latin typeface="HG創英角ﾎﾟｯﾌﾟ体" panose="040B0A09000000000000" pitchFamily="49" charset="-128"/>
              <a:ea typeface="HG創英角ﾎﾟｯﾌﾟ体" panose="040B0A09000000000000" pitchFamily="49" charset="-128"/>
            </a:endParaRPr>
          </a:p>
        </p:txBody>
      </p:sp>
      <p:sp>
        <p:nvSpPr>
          <p:cNvPr id="8" name="サブタイトル 10"/>
          <p:cNvSpPr txBox="1">
            <a:spLocks/>
          </p:cNvSpPr>
          <p:nvPr/>
        </p:nvSpPr>
        <p:spPr>
          <a:xfrm>
            <a:off x="8313" y="2564904"/>
            <a:ext cx="9108000" cy="1800200"/>
          </a:xfrm>
          <a:prstGeom prst="rect">
            <a:avLst/>
          </a:prstGeom>
          <a:blipFill>
            <a:blip r:embed="rId2"/>
            <a:tile tx="0" ty="0" sx="100000" sy="100000" flip="none" algn="tl"/>
          </a:blipFill>
          <a:ln w="25400" cmpd="sng">
            <a:solidFill>
              <a:srgbClr val="00B050"/>
            </a:solidFill>
          </a:ln>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kumimoji="1" sz="20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kumimoji="1" sz="1400" kern="1200" cap="none">
                <a:solidFill>
                  <a:schemeClr val="tx1">
                    <a:tint val="75000"/>
                  </a:schemeClr>
                </a:solidFill>
                <a:effectLst/>
                <a:latin typeface="+mn-lt"/>
                <a:ea typeface="+mn-ea"/>
                <a:cs typeface="+mn-cs"/>
              </a:defRPr>
            </a:lvl9pPr>
          </a:lstStyle>
          <a:p>
            <a:pPr algn="just"/>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例えば！</a:t>
            </a:r>
            <a:endParaRPr lang="en-US" altLang="ja-JP" sz="1800" dirty="0">
              <a:solidFill>
                <a:srgbClr val="FF0000"/>
              </a:solidFill>
              <a:latin typeface="HG創英角ﾎﾟｯﾌﾟ体" panose="040B0A09000000000000" pitchFamily="49" charset="-128"/>
              <a:ea typeface="HG創英角ﾎﾟｯﾌﾟ体" panose="040B0A09000000000000" pitchFamily="49" charset="-128"/>
            </a:endParaRPr>
          </a:p>
          <a:p>
            <a:pPr algn="just"/>
            <a:r>
              <a:rPr lang="ja-JP" altLang="en-US" sz="1500" dirty="0">
                <a:latin typeface="HG創英角ﾎﾟｯﾌﾟ体" panose="040B0A09000000000000" pitchFamily="49" charset="-128"/>
                <a:ea typeface="HG創英角ﾎﾟｯﾌﾟ体" panose="040B0A09000000000000" pitchFamily="49" charset="-128"/>
              </a:rPr>
              <a:t>・団体交渉を求められたが、労働法の知識がなく、交渉の手順も分からない。</a:t>
            </a:r>
          </a:p>
          <a:p>
            <a:pPr algn="just"/>
            <a:r>
              <a:rPr lang="ja-JP" altLang="en-US" sz="1500" dirty="0">
                <a:latin typeface="HG創英角ﾎﾟｯﾌﾟ体" panose="040B0A09000000000000" pitchFamily="49" charset="-128"/>
                <a:ea typeface="HG創英角ﾎﾟｯﾌﾟ体" panose="040B0A09000000000000" pitchFamily="49" charset="-128"/>
              </a:rPr>
              <a:t>・社外労組から団体交渉を求められたが、対応した経験がない。</a:t>
            </a:r>
          </a:p>
          <a:p>
            <a:pPr algn="just"/>
            <a:r>
              <a:rPr lang="ja-JP" altLang="en-US" sz="1500" dirty="0">
                <a:latin typeface="HG創英角ﾎﾟｯﾌﾟ体" panose="040B0A09000000000000" pitchFamily="49" charset="-128"/>
                <a:ea typeface="HG創英角ﾎﾟｯﾌﾟ体" panose="040B0A09000000000000" pitchFamily="49" charset="-128"/>
              </a:rPr>
              <a:t>・雇い止めやパワハラ被害といった個別事案について団体交渉を求められている。</a:t>
            </a:r>
            <a:endParaRPr lang="en-US" altLang="ja-JP" sz="1500" dirty="0">
              <a:latin typeface="HG創英角ﾎﾟｯﾌﾟ体" panose="040B0A09000000000000" pitchFamily="49" charset="-128"/>
              <a:ea typeface="HG創英角ﾎﾟｯﾌﾟ体" panose="040B0A09000000000000" pitchFamily="49" charset="-128"/>
            </a:endParaRPr>
          </a:p>
          <a:p>
            <a:pPr algn="just"/>
            <a:r>
              <a:rPr lang="ja-JP" altLang="en-US" sz="1500" dirty="0">
                <a:solidFill>
                  <a:srgbClr val="FF0000"/>
                </a:solidFill>
                <a:latin typeface="HG創英角ﾎﾟｯﾌﾟ体" panose="040B0A09000000000000" pitchFamily="49" charset="-128"/>
                <a:ea typeface="HG創英角ﾎﾟｯﾌﾟ体" panose="040B0A09000000000000" pitchFamily="49" charset="-128"/>
              </a:rPr>
              <a:t>このようなことでお困りでしたら、労働委員会に相談してみてはいかがですか？</a:t>
            </a:r>
            <a:r>
              <a:rPr lang="ja-JP" altLang="en-US" sz="1100" dirty="0">
                <a:solidFill>
                  <a:srgbClr val="002060"/>
                </a:solidFill>
                <a:latin typeface="HG創英角ﾎﾟｯﾌﾟ体" panose="040B0A09000000000000" pitchFamily="49" charset="-128"/>
                <a:ea typeface="HG創英角ﾎﾟｯﾌﾟ体" panose="040B0A09000000000000" pitchFamily="49" charset="-128"/>
              </a:rPr>
              <a:t>（一部の労働委員会を除く）</a:t>
            </a:r>
            <a:endParaRPr lang="en-US" altLang="ja-JP" sz="1100" dirty="0">
              <a:solidFill>
                <a:srgbClr val="002060"/>
              </a:solidFill>
              <a:latin typeface="HG創英角ﾎﾟｯﾌﾟ体" panose="040B0A09000000000000" pitchFamily="49" charset="-128"/>
              <a:ea typeface="HG創英角ﾎﾟｯﾌﾟ体" panose="040B0A09000000000000" pitchFamily="49" charset="-128"/>
            </a:endParaRPr>
          </a:p>
        </p:txBody>
      </p:sp>
      <p:sp>
        <p:nvSpPr>
          <p:cNvPr id="12" name="六角形 11"/>
          <p:cNvSpPr/>
          <p:nvPr/>
        </p:nvSpPr>
        <p:spPr>
          <a:xfrm>
            <a:off x="27183" y="19685"/>
            <a:ext cx="2520280" cy="432048"/>
          </a:xfrm>
          <a:prstGeom prst="hexagon">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solidFill>
                  <a:schemeClr val="bg1"/>
                </a:solidFill>
                <a:latin typeface="ＤＦ特太ゴシック体" panose="020B0509000000000000" pitchFamily="49" charset="-128"/>
                <a:ea typeface="ＤＦ特太ゴシック体" panose="020B0509000000000000" pitchFamily="49" charset="-128"/>
              </a:rPr>
              <a:t>中小企業の皆様へ</a:t>
            </a:r>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サブタイトル 10"/>
          <p:cNvSpPr>
            <a:spLocks noGrp="1"/>
          </p:cNvSpPr>
          <p:nvPr>
            <p:ph type="subTitle" idx="1"/>
          </p:nvPr>
        </p:nvSpPr>
        <p:spPr>
          <a:xfrm>
            <a:off x="8313" y="-2446"/>
            <a:ext cx="9108000" cy="5015621"/>
          </a:xfrm>
          <a:blipFill>
            <a:blip r:embed="rId2"/>
            <a:tile tx="0" ty="0" sx="100000" sy="100000" flip="none" algn="tl"/>
          </a:blipFill>
          <a:ln cmpd="sng">
            <a:solidFill>
              <a:schemeClr val="dk1">
                <a:hueMod val="94000"/>
              </a:schemeClr>
            </a:solidFill>
          </a:ln>
        </p:spPr>
        <p:txBody>
          <a:bodyPr>
            <a:noAutofit/>
          </a:bodyPr>
          <a:lstStyle/>
          <a:p>
            <a:pPr algn="just">
              <a:spcBef>
                <a:spcPts val="0"/>
              </a:spcBef>
            </a:pPr>
            <a:r>
              <a:rPr lang="en-US" altLang="ja-JP" sz="1800" dirty="0">
                <a:solidFill>
                  <a:schemeClr val="bg1"/>
                </a:solidFill>
                <a:latin typeface="HG創英角ﾎﾟｯﾌﾟ体" panose="040B0A09000000000000" pitchFamily="49" charset="-128"/>
                <a:ea typeface="HG創英角ﾎﾟｯﾌﾟ体" panose="040B0A09000000000000" pitchFamily="49" charset="-128"/>
              </a:rPr>
              <a:t>(</a:t>
            </a:r>
            <a:r>
              <a:rPr lang="ja-JP" altLang="en-US" sz="1800" dirty="0">
                <a:solidFill>
                  <a:schemeClr val="bg1"/>
                </a:solidFill>
                <a:latin typeface="HG創英角ﾎﾟｯﾌﾟ体" panose="040B0A09000000000000" pitchFamily="49" charset="-128"/>
                <a:ea typeface="HG創英角ﾎﾟｯﾌﾟ体" panose="040B0A09000000000000" pitchFamily="49" charset="-128"/>
              </a:rPr>
              <a:t>労働委員会とは）</a:t>
            </a:r>
          </a:p>
          <a:p>
            <a:pPr algn="just">
              <a:spcBef>
                <a:spcPts val="0"/>
              </a:spcBef>
            </a:pPr>
            <a:r>
              <a:rPr lang="ja-JP" altLang="en-US" sz="1800" dirty="0">
                <a:latin typeface="HG創英角ﾎﾟｯﾌﾟ体" panose="040B0A09000000000000" pitchFamily="49" charset="-128"/>
                <a:ea typeface="HG創英角ﾎﾟｯﾌﾟ体" panose="040B0A09000000000000" pitchFamily="49" charset="-128"/>
              </a:rPr>
              <a:t>　労働委員会は</a:t>
            </a:r>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労使間のトラブルを解決するための行政機関</a:t>
            </a:r>
            <a:r>
              <a:rPr lang="ja-JP" altLang="en-US" sz="1800" dirty="0">
                <a:latin typeface="HG創英角ﾎﾟｯﾌﾟ体" panose="040B0A09000000000000" pitchFamily="49" charset="-128"/>
                <a:ea typeface="HG創英角ﾎﾟｯﾌﾟ体" panose="040B0A09000000000000" pitchFamily="49" charset="-128"/>
              </a:rPr>
              <a:t>で、法律によって都道府県に設けられた都道府県労働委員会と厚生労働省の外局の中央労働委員会があります。都道府県労働委員会は都道府県内の労使紛争を、中央労働委員会は都道府県にまたがる大型紛争などを扱います。</a:t>
            </a:r>
            <a:endParaRPr lang="en-US" altLang="ja-JP" sz="1800" dirty="0">
              <a:latin typeface="HG創英角ﾎﾟｯﾌﾟ体" panose="040B0A09000000000000" pitchFamily="49" charset="-128"/>
              <a:ea typeface="HG創英角ﾎﾟｯﾌﾟ体" panose="040B0A09000000000000" pitchFamily="49" charset="-128"/>
            </a:endParaRPr>
          </a:p>
          <a:p>
            <a:pPr algn="just">
              <a:spcBef>
                <a:spcPts val="0"/>
              </a:spcBef>
            </a:pPr>
            <a:endParaRPr lang="en-US" altLang="ja-JP" sz="1800" dirty="0">
              <a:latin typeface="HG創英角ﾎﾟｯﾌﾟ体" panose="040B0A09000000000000" pitchFamily="49" charset="-128"/>
              <a:ea typeface="HG創英角ﾎﾟｯﾌﾟ体" panose="040B0A09000000000000" pitchFamily="49" charset="-128"/>
            </a:endParaRPr>
          </a:p>
          <a:p>
            <a:pPr algn="just">
              <a:spcBef>
                <a:spcPts val="0"/>
              </a:spcBef>
            </a:pPr>
            <a:r>
              <a:rPr lang="en-US" altLang="ja-JP" sz="1800" dirty="0">
                <a:solidFill>
                  <a:schemeClr val="bg1"/>
                </a:solidFill>
                <a:latin typeface="HG創英角ﾎﾟｯﾌﾟ体" panose="040B0A09000000000000" pitchFamily="49" charset="-128"/>
                <a:ea typeface="HG創英角ﾎﾟｯﾌﾟ体" panose="040B0A09000000000000" pitchFamily="49" charset="-128"/>
              </a:rPr>
              <a:t>(</a:t>
            </a:r>
            <a:r>
              <a:rPr lang="ja-JP" altLang="en-US" sz="1800" dirty="0">
                <a:solidFill>
                  <a:schemeClr val="bg1"/>
                </a:solidFill>
                <a:latin typeface="HG創英角ﾎﾟｯﾌﾟ体" panose="040B0A09000000000000" pitchFamily="49" charset="-128"/>
                <a:ea typeface="HG創英角ﾎﾟｯﾌﾟ体" panose="040B0A09000000000000" pitchFamily="49" charset="-128"/>
              </a:rPr>
              <a:t>労働委員会が行うあっせんの特徴）</a:t>
            </a:r>
          </a:p>
          <a:p>
            <a:pPr algn="just">
              <a:spcBef>
                <a:spcPts val="0"/>
              </a:spcBef>
            </a:pPr>
            <a:r>
              <a:rPr lang="ja-JP" altLang="en-US" sz="1800" dirty="0">
                <a:latin typeface="HG創英角ﾎﾟｯﾌﾟ体" panose="040B0A09000000000000" pitchFamily="49" charset="-128"/>
                <a:ea typeface="HG創英角ﾎﾟｯﾌﾟ体" panose="040B0A09000000000000" pitchFamily="49" charset="-128"/>
              </a:rPr>
              <a:t>①労働問題について</a:t>
            </a:r>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専門知識や経験をもつ公労使の３つの立場の委員</a:t>
            </a:r>
            <a:r>
              <a:rPr lang="ja-JP" altLang="en-US" sz="1800" dirty="0">
                <a:latin typeface="HG創英角ﾎﾟｯﾌﾟ体" panose="040B0A09000000000000" pitchFamily="49" charset="-128"/>
                <a:ea typeface="HG創英角ﾎﾟｯﾌﾟ体" panose="040B0A09000000000000" pitchFamily="49" charset="-128"/>
              </a:rPr>
              <a:t>がいます。使用者委員は、会社の主張を伺って、各委員と協力して労使の合意形成をサポートします。</a:t>
            </a:r>
          </a:p>
          <a:p>
            <a:pPr algn="just">
              <a:spcBef>
                <a:spcPts val="0"/>
              </a:spcBef>
            </a:pPr>
            <a:r>
              <a:rPr lang="ja-JP" altLang="en-US" sz="1800" dirty="0">
                <a:latin typeface="HG創英角ﾎﾟｯﾌﾟ体" panose="040B0A09000000000000" pitchFamily="49" charset="-128"/>
                <a:ea typeface="HG創英角ﾎﾟｯﾌﾟ体" panose="040B0A09000000000000" pitchFamily="49" charset="-128"/>
              </a:rPr>
              <a:t>②第三者である労働委員会の委員が関与することで、当事者は冷静な判断ができるようになり、</a:t>
            </a:r>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使用者と労働組合の信頼関係の構築・維持</a:t>
            </a:r>
            <a:r>
              <a:rPr lang="ja-JP" altLang="en-US" sz="1800" dirty="0">
                <a:latin typeface="HG創英角ﾎﾟｯﾌﾟ体" panose="040B0A09000000000000" pitchFamily="49" charset="-128"/>
                <a:ea typeface="HG創英角ﾎﾟｯﾌﾟ体" panose="040B0A09000000000000" pitchFamily="49" charset="-128"/>
              </a:rPr>
              <a:t>にも役立ちます。</a:t>
            </a:r>
          </a:p>
          <a:p>
            <a:pPr algn="just">
              <a:spcBef>
                <a:spcPts val="0"/>
              </a:spcBef>
            </a:pPr>
            <a:r>
              <a:rPr lang="ja-JP" altLang="en-US" sz="1800" dirty="0">
                <a:latin typeface="HG創英角ﾎﾟｯﾌﾟ体" panose="040B0A09000000000000" pitchFamily="49" charset="-128"/>
                <a:ea typeface="HG創英角ﾎﾟｯﾌﾟ体" panose="040B0A09000000000000" pitchFamily="49" charset="-128"/>
              </a:rPr>
              <a:t>③あっせんに参加することにより</a:t>
            </a:r>
            <a:r>
              <a:rPr lang="ja-JP" altLang="en-US" sz="1800" dirty="0">
                <a:solidFill>
                  <a:srgbClr val="002060"/>
                </a:solidFill>
                <a:latin typeface="HG創英角ﾎﾟｯﾌﾟ体" panose="040B0A09000000000000" pitchFamily="49" charset="-128"/>
                <a:ea typeface="HG創英角ﾎﾟｯﾌﾟ体" panose="040B0A09000000000000" pitchFamily="49" charset="-128"/>
              </a:rPr>
              <a:t>問題の解決につながるとともに、実際の交渉を通して、</a:t>
            </a:r>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労働法や団体交渉のノウハウも学べます</a:t>
            </a:r>
            <a:r>
              <a:rPr lang="ja-JP" altLang="en-US" sz="1800" dirty="0">
                <a:latin typeface="HG創英角ﾎﾟｯﾌﾟ体" panose="040B0A09000000000000" pitchFamily="49" charset="-128"/>
                <a:ea typeface="HG創英角ﾎﾟｯﾌﾟ体" panose="040B0A09000000000000" pitchFamily="49" charset="-128"/>
              </a:rPr>
              <a:t>。</a:t>
            </a:r>
          </a:p>
          <a:p>
            <a:pPr algn="just">
              <a:spcBef>
                <a:spcPts val="0"/>
              </a:spcBef>
            </a:pPr>
            <a:r>
              <a:rPr lang="ja-JP" altLang="en-US" sz="1800" dirty="0">
                <a:latin typeface="HG創英角ﾎﾟｯﾌﾟ体" panose="040B0A09000000000000" pitchFamily="49" charset="-128"/>
                <a:ea typeface="HG創英角ﾎﾟｯﾌﾟ体" panose="040B0A09000000000000" pitchFamily="49" charset="-128"/>
              </a:rPr>
              <a:t>④あっせんは</a:t>
            </a:r>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原則非公開</a:t>
            </a:r>
            <a:r>
              <a:rPr lang="ja-JP" altLang="en-US" sz="1800" dirty="0">
                <a:latin typeface="HG創英角ﾎﾟｯﾌﾟ体" panose="040B0A09000000000000" pitchFamily="49" charset="-128"/>
                <a:ea typeface="HG創英角ﾎﾟｯﾌﾟ体" panose="040B0A09000000000000" pitchFamily="49" charset="-128"/>
              </a:rPr>
              <a:t>です。</a:t>
            </a:r>
            <a:endParaRPr lang="en-US" altLang="ja-JP" sz="1800" dirty="0">
              <a:latin typeface="HG創英角ﾎﾟｯﾌﾟ体" panose="040B0A09000000000000" pitchFamily="49" charset="-128"/>
              <a:ea typeface="HG創英角ﾎﾟｯﾌﾟ体" panose="040B0A09000000000000" pitchFamily="49" charset="-128"/>
            </a:endParaRPr>
          </a:p>
          <a:p>
            <a:pPr algn="just">
              <a:spcBef>
                <a:spcPts val="0"/>
              </a:spcBef>
            </a:pPr>
            <a:r>
              <a:rPr lang="ja-JP" altLang="en-US" sz="1800" dirty="0">
                <a:latin typeface="HG創英角ﾎﾟｯﾌﾟ体" panose="040B0A09000000000000" pitchFamily="49" charset="-128"/>
                <a:ea typeface="HG創英角ﾎﾟｯﾌﾟ体" panose="040B0A09000000000000" pitchFamily="49" charset="-128"/>
              </a:rPr>
              <a:t>⑤あっせん申請は</a:t>
            </a:r>
            <a:r>
              <a:rPr lang="ja-JP" altLang="en-US" sz="1800" dirty="0">
                <a:solidFill>
                  <a:srgbClr val="FF0000"/>
                </a:solidFill>
                <a:latin typeface="HG創英角ﾎﾟｯﾌﾟ体" panose="040B0A09000000000000" pitchFamily="49" charset="-128"/>
                <a:ea typeface="HG創英角ﾎﾟｯﾌﾟ体" panose="040B0A09000000000000" pitchFamily="49" charset="-128"/>
              </a:rPr>
              <a:t>無料</a:t>
            </a:r>
            <a:r>
              <a:rPr lang="ja-JP" altLang="en-US" sz="1800" dirty="0">
                <a:latin typeface="HG創英角ﾎﾟｯﾌﾟ体" panose="040B0A09000000000000" pitchFamily="49" charset="-128"/>
                <a:ea typeface="HG創英角ﾎﾟｯﾌﾟ体" panose="040B0A09000000000000" pitchFamily="49" charset="-128"/>
              </a:rPr>
              <a:t>です。</a:t>
            </a:r>
          </a:p>
        </p:txBody>
      </p:sp>
      <p:sp>
        <p:nvSpPr>
          <p:cNvPr id="2" name="角丸四角形 1"/>
          <p:cNvSpPr/>
          <p:nvPr/>
        </p:nvSpPr>
        <p:spPr>
          <a:xfrm>
            <a:off x="8313" y="5724943"/>
            <a:ext cx="9108000" cy="1116000"/>
          </a:xfrm>
          <a:prstGeom prst="roundRect">
            <a:avLst/>
          </a:prstGeom>
          <a:blipFill>
            <a:blip r:embed="rId3"/>
            <a:tile tx="0" ty="0" sx="100000" sy="100000" flip="none" algn="tl"/>
          </a:blipFill>
        </p:spPr>
        <p:style>
          <a:lnRef idx="2">
            <a:schemeClr val="dk1"/>
          </a:lnRef>
          <a:fillRef idx="1">
            <a:schemeClr val="lt1"/>
          </a:fillRef>
          <a:effectRef idx="0">
            <a:schemeClr val="dk1"/>
          </a:effectRef>
          <a:fontRef idx="minor">
            <a:schemeClr val="dk1"/>
          </a:fontRef>
        </p:style>
        <p:txBody>
          <a:bodyPr rtlCol="0" anchor="ctr"/>
          <a:lstStyle/>
          <a:p>
            <a:pPr algn="just"/>
            <a:r>
              <a:rPr lang="ja-JP" altLang="en-US" sz="2000" dirty="0">
                <a:solidFill>
                  <a:srgbClr val="002060"/>
                </a:solidFill>
                <a:latin typeface="HG創英角ﾎﾟｯﾌﾟ体" panose="040B0A09000000000000" pitchFamily="49" charset="-128"/>
                <a:ea typeface="HG創英角ﾎﾟｯﾌﾟ体" panose="040B0A09000000000000" pitchFamily="49" charset="-128"/>
              </a:rPr>
              <a:t>　労働委員会では三者構成を活かして、労働組合との紛争だけでなく、個別の労働者との紛争も取り扱っています。</a:t>
            </a:r>
            <a:endParaRPr lang="en-US" altLang="ja-JP" sz="2000" dirty="0">
              <a:solidFill>
                <a:srgbClr val="002060"/>
              </a:solidFill>
              <a:latin typeface="HG創英角ﾎﾟｯﾌﾟ体" panose="040B0A09000000000000" pitchFamily="49" charset="-128"/>
              <a:ea typeface="HG創英角ﾎﾟｯﾌﾟ体" panose="040B0A09000000000000" pitchFamily="49" charset="-128"/>
            </a:endParaRPr>
          </a:p>
          <a:p>
            <a:pPr algn="just"/>
            <a:r>
              <a:rPr lang="ja-JP" altLang="en-US" sz="1400" dirty="0">
                <a:solidFill>
                  <a:srgbClr val="002060"/>
                </a:solidFill>
                <a:latin typeface="HG創英角ﾎﾟｯﾌﾟ体" panose="040B0A09000000000000" pitchFamily="49" charset="-128"/>
                <a:ea typeface="HG創英角ﾎﾟｯﾌﾟ体" panose="040B0A09000000000000" pitchFamily="49" charset="-128"/>
              </a:rPr>
              <a:t>（</a:t>
            </a:r>
            <a:r>
              <a:rPr lang="en-US" altLang="ja-JP" sz="1400" dirty="0">
                <a:solidFill>
                  <a:srgbClr val="002060"/>
                </a:solidFill>
                <a:latin typeface="HG創英角ﾎﾟｯﾌﾟ体" panose="040B0A09000000000000" pitchFamily="49" charset="-128"/>
                <a:ea typeface="HG創英角ﾎﾟｯﾌﾟ体" panose="040B0A09000000000000" pitchFamily="49" charset="-128"/>
              </a:rPr>
              <a:t>※</a:t>
            </a:r>
            <a:r>
              <a:rPr lang="ja-JP" altLang="en-US" sz="1400" dirty="0">
                <a:solidFill>
                  <a:srgbClr val="002060"/>
                </a:solidFill>
                <a:latin typeface="HG創英角ﾎﾟｯﾌﾟ体" panose="040B0A09000000000000" pitchFamily="49" charset="-128"/>
                <a:ea typeface="HG創英角ﾎﾟｯﾌﾟ体" panose="040B0A09000000000000" pitchFamily="49" charset="-128"/>
              </a:rPr>
              <a:t>東京、兵庫、福岡を除く）</a:t>
            </a:r>
            <a:endParaRPr lang="en-US" altLang="ja-JP" sz="1400" dirty="0">
              <a:solidFill>
                <a:srgbClr val="002060"/>
              </a:solidFill>
              <a:latin typeface="HG創英角ﾎﾟｯﾌﾟ体" panose="040B0A09000000000000" pitchFamily="49" charset="-128"/>
              <a:ea typeface="HG創英角ﾎﾟｯﾌﾟ体" panose="040B0A09000000000000" pitchFamily="49" charset="-128"/>
            </a:endParaRPr>
          </a:p>
        </p:txBody>
      </p:sp>
      <p:sp>
        <p:nvSpPr>
          <p:cNvPr id="3" name="ホームベース 2"/>
          <p:cNvSpPr/>
          <p:nvPr/>
        </p:nvSpPr>
        <p:spPr>
          <a:xfrm>
            <a:off x="4730" y="5157192"/>
            <a:ext cx="5688632" cy="504056"/>
          </a:xfrm>
          <a:prstGeom prst="homePlate">
            <a:avLst/>
          </a:prstGeom>
          <a:solidFill>
            <a:schemeClr val="bg2"/>
          </a:solidFill>
        </p:spPr>
        <p:style>
          <a:lnRef idx="2">
            <a:schemeClr val="dk1"/>
          </a:lnRef>
          <a:fillRef idx="1">
            <a:schemeClr val="lt1"/>
          </a:fillRef>
          <a:effectRef idx="0">
            <a:schemeClr val="dk1"/>
          </a:effectRef>
          <a:fontRef idx="minor">
            <a:schemeClr val="dk1"/>
          </a:fontRef>
        </p:style>
        <p:txBody>
          <a:bodyPr vert="horz" rtlCol="0" anchor="ctr"/>
          <a:lstStyle/>
          <a:p>
            <a:r>
              <a:rPr kumimoji="1" lang="ja-JP" altLang="en-US" sz="1600" dirty="0">
                <a:solidFill>
                  <a:schemeClr val="tx1"/>
                </a:solidFill>
                <a:latin typeface="ＤＦ特太ゴシック体" panose="020B0509000000000000" pitchFamily="49" charset="-128"/>
                <a:ea typeface="ＤＦ特太ゴシック体" panose="020B0509000000000000" pitchFamily="49" charset="-128"/>
              </a:rPr>
              <a:t>他にも、</a:t>
            </a:r>
            <a:r>
              <a:rPr lang="ja-JP" altLang="en-US" sz="1600" dirty="0">
                <a:solidFill>
                  <a:schemeClr val="tx1"/>
                </a:solidFill>
                <a:latin typeface="ＤＦ特太ゴシック体" panose="020B0509000000000000" pitchFamily="49" charset="-128"/>
                <a:ea typeface="ＤＦ特太ゴシック体" panose="020B0509000000000000" pitchFamily="49" charset="-128"/>
              </a:rPr>
              <a:t>個別的労働紛争の解決のお手伝いもしています。</a:t>
            </a:r>
          </a:p>
        </p:txBody>
      </p:sp>
    </p:spTree>
    <p:extLst>
      <p:ext uri="{BB962C8B-B14F-4D97-AF65-F5344CB8AC3E}">
        <p14:creationId xmlns:p14="http://schemas.microsoft.com/office/powerpoint/2010/main" val="4291724834"/>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372</TotalTime>
  <Words>574</Words>
  <Application>Microsoft Office PowerPoint</Application>
  <PresentationFormat>画面に合わせる (4:3)</PresentationFormat>
  <Paragraphs>25</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ＤＦ特太ゴシック体</vt:lpstr>
      <vt:lpstr>HG創英角ﾎﾟｯﾌﾟ体</vt:lpstr>
      <vt:lpstr>Arial</vt:lpstr>
      <vt:lpstr>Century Gothic</vt:lpstr>
      <vt:lpstr>Wingdings 3</vt:lpstr>
      <vt:lpstr>スライス</vt:lpstr>
      <vt:lpstr>労使紛争の解決に労働委員会の相談やあっせん制度をご利用になれます。</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企業の側からも労働争議の調整にあっせん制度等を活用できます。</dc:title>
  <dc:creator>三上 均(mikami-hitoshi)</dc:creator>
  <cp:lastModifiedBy>oshika12</cp:lastModifiedBy>
  <cp:revision>39</cp:revision>
  <cp:lastPrinted>2019-12-23T01:44:20Z</cp:lastPrinted>
  <dcterms:created xsi:type="dcterms:W3CDTF">2019-08-23T00:32:33Z</dcterms:created>
  <dcterms:modified xsi:type="dcterms:W3CDTF">2020-03-18T23:31:30Z</dcterms:modified>
</cp:coreProperties>
</file>